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8.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9.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10.xml" ContentType="application/vnd.openxmlformats-officedocument.theme+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theme/theme11.xml" ContentType="application/vnd.openxmlformats-officedocument.theme+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12.xml" ContentType="application/vnd.openxmlformats-officedocument.theme+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theme/theme13.xml" ContentType="application/vnd.openxmlformats-officedocument.theme+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theme/theme14.xml" ContentType="application/vnd.openxmlformats-officedocument.theme+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theme/theme15.xml" ContentType="application/vnd.openxmlformats-officedocument.theme+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theme/theme16.xml" ContentType="application/vnd.openxmlformats-officedocument.theme+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theme/theme17.xml" ContentType="application/vnd.openxmlformats-officedocument.theme+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theme/theme18.xml" ContentType="application/vnd.openxmlformats-officedocument.theme+xml"/>
  <Override PartName="/ppt/theme/theme1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 id="2147483760" r:id="rId9"/>
    <p:sldMasterId id="2147483773" r:id="rId10"/>
    <p:sldMasterId id="2147483788" r:id="rId11"/>
    <p:sldMasterId id="2147483802" r:id="rId12"/>
    <p:sldMasterId id="2147483816" r:id="rId13"/>
    <p:sldMasterId id="2147483828" r:id="rId14"/>
    <p:sldMasterId id="2147483842" r:id="rId15"/>
    <p:sldMasterId id="2147483854" r:id="rId16"/>
    <p:sldMasterId id="2147483866" r:id="rId17"/>
    <p:sldMasterId id="2147483878" r:id="rId18"/>
  </p:sldMasterIdLst>
  <p:notesMasterIdLst>
    <p:notesMasterId r:id="rId61"/>
  </p:notesMasterIdLst>
  <p:sldIdLst>
    <p:sldId id="256" r:id="rId19"/>
    <p:sldId id="257" r:id="rId20"/>
    <p:sldId id="276" r:id="rId21"/>
    <p:sldId id="259" r:id="rId22"/>
    <p:sldId id="260" r:id="rId23"/>
    <p:sldId id="277" r:id="rId24"/>
    <p:sldId id="278" r:id="rId25"/>
    <p:sldId id="262" r:id="rId26"/>
    <p:sldId id="267" r:id="rId27"/>
    <p:sldId id="268" r:id="rId28"/>
    <p:sldId id="263" r:id="rId29"/>
    <p:sldId id="270" r:id="rId30"/>
    <p:sldId id="271" r:id="rId31"/>
    <p:sldId id="272" r:id="rId32"/>
    <p:sldId id="273" r:id="rId33"/>
    <p:sldId id="274" r:id="rId34"/>
    <p:sldId id="275" r:id="rId35"/>
    <p:sldId id="279" r:id="rId36"/>
    <p:sldId id="280" r:id="rId37"/>
    <p:sldId id="281" r:id="rId38"/>
    <p:sldId id="282" r:id="rId39"/>
    <p:sldId id="283" r:id="rId40"/>
    <p:sldId id="288" r:id="rId41"/>
    <p:sldId id="289" r:id="rId42"/>
    <p:sldId id="286" r:id="rId43"/>
    <p:sldId id="287" r:id="rId44"/>
    <p:sldId id="284" r:id="rId45"/>
    <p:sldId id="285" r:id="rId46"/>
    <p:sldId id="301" r:id="rId47"/>
    <p:sldId id="300" r:id="rId48"/>
    <p:sldId id="302" r:id="rId49"/>
    <p:sldId id="303" r:id="rId50"/>
    <p:sldId id="299" r:id="rId51"/>
    <p:sldId id="290" r:id="rId52"/>
    <p:sldId id="291" r:id="rId53"/>
    <p:sldId id="292" r:id="rId54"/>
    <p:sldId id="293" r:id="rId55"/>
    <p:sldId id="294" r:id="rId56"/>
    <p:sldId id="295" r:id="rId57"/>
    <p:sldId id="296" r:id="rId58"/>
    <p:sldId id="297" r:id="rId59"/>
    <p:sldId id="298" r:id="rId6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6" d="100"/>
          <a:sy n="56" d="100"/>
        </p:scale>
        <p:origin x="-1218"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8.xml"/><Relationship Id="rId39" Type="http://schemas.openxmlformats.org/officeDocument/2006/relationships/slide" Target="slides/slide21.xml"/><Relationship Id="rId21" Type="http://schemas.openxmlformats.org/officeDocument/2006/relationships/slide" Target="slides/slide3.xml"/><Relationship Id="rId34" Type="http://schemas.openxmlformats.org/officeDocument/2006/relationships/slide" Target="slides/slide16.xml"/><Relationship Id="rId42" Type="http://schemas.openxmlformats.org/officeDocument/2006/relationships/slide" Target="slides/slide24.xml"/><Relationship Id="rId47" Type="http://schemas.openxmlformats.org/officeDocument/2006/relationships/slide" Target="slides/slide29.xml"/><Relationship Id="rId50" Type="http://schemas.openxmlformats.org/officeDocument/2006/relationships/slide" Target="slides/slide32.xml"/><Relationship Id="rId55" Type="http://schemas.openxmlformats.org/officeDocument/2006/relationships/slide" Target="slides/slide37.xml"/><Relationship Id="rId63"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2.xml"/><Relationship Id="rId29" Type="http://schemas.openxmlformats.org/officeDocument/2006/relationships/slide" Target="slides/slide11.xml"/><Relationship Id="rId41" Type="http://schemas.openxmlformats.org/officeDocument/2006/relationships/slide" Target="slides/slide23.xml"/><Relationship Id="rId54" Type="http://schemas.openxmlformats.org/officeDocument/2006/relationships/slide" Target="slides/slide36.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slide" Target="slides/slide19.xml"/><Relationship Id="rId40" Type="http://schemas.openxmlformats.org/officeDocument/2006/relationships/slide" Target="slides/slide22.xml"/><Relationship Id="rId45" Type="http://schemas.openxmlformats.org/officeDocument/2006/relationships/slide" Target="slides/slide27.xml"/><Relationship Id="rId53" Type="http://schemas.openxmlformats.org/officeDocument/2006/relationships/slide" Target="slides/slide35.xml"/><Relationship Id="rId58"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49" Type="http://schemas.openxmlformats.org/officeDocument/2006/relationships/slide" Target="slides/slide31.xml"/><Relationship Id="rId57" Type="http://schemas.openxmlformats.org/officeDocument/2006/relationships/slide" Target="slides/slide39.xml"/><Relationship Id="rId61"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1.xml"/><Relationship Id="rId31" Type="http://schemas.openxmlformats.org/officeDocument/2006/relationships/slide" Target="slides/slide13.xml"/><Relationship Id="rId44" Type="http://schemas.openxmlformats.org/officeDocument/2006/relationships/slide" Target="slides/slide26.xml"/><Relationship Id="rId52" Type="http://schemas.openxmlformats.org/officeDocument/2006/relationships/slide" Target="slides/slide34.xml"/><Relationship Id="rId60" Type="http://schemas.openxmlformats.org/officeDocument/2006/relationships/slide" Target="slides/slide42.xml"/><Relationship Id="rId6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43" Type="http://schemas.openxmlformats.org/officeDocument/2006/relationships/slide" Target="slides/slide25.xml"/><Relationship Id="rId48" Type="http://schemas.openxmlformats.org/officeDocument/2006/relationships/slide" Target="slides/slide30.xml"/><Relationship Id="rId56" Type="http://schemas.openxmlformats.org/officeDocument/2006/relationships/slide" Target="slides/slide38.xml"/><Relationship Id="rId64"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33.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slide" Target="slides/slide20.xml"/><Relationship Id="rId46" Type="http://schemas.openxmlformats.org/officeDocument/2006/relationships/slide" Target="slides/slide28.xml"/><Relationship Id="rId59" Type="http://schemas.openxmlformats.org/officeDocument/2006/relationships/slide" Target="slides/slide4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B0E57D-CBE5-402B-917F-15D87495B20A}" type="datetimeFigureOut">
              <a:rPr lang="en-US" smtClean="0"/>
              <a:t>8/18/2017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B54020-574F-4492-A69B-F06E2FEC50D3}" type="slidenum">
              <a:rPr lang="en-US" smtClean="0"/>
              <a:t>‹#›</a:t>
            </a:fld>
            <a:endParaRPr lang="en-US"/>
          </a:p>
        </p:txBody>
      </p:sp>
    </p:spTree>
    <p:extLst>
      <p:ext uri="{BB962C8B-B14F-4D97-AF65-F5344CB8AC3E}">
        <p14:creationId xmlns:p14="http://schemas.microsoft.com/office/powerpoint/2010/main" val="20485110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administration of </a:t>
            </a:r>
            <a:r>
              <a:rPr lang="en-US" b="1" dirty="0" smtClean="0"/>
              <a:t>nutrition support therapy </a:t>
            </a:r>
            <a:r>
              <a:rPr lang="en-US" dirty="0" smtClean="0"/>
              <a:t>is the decision</a:t>
            </a:r>
            <a:r>
              <a:rPr lang="en-US" baseline="0" dirty="0" smtClean="0"/>
              <a:t> on </a:t>
            </a:r>
            <a:r>
              <a:rPr lang="en-US" b="0" u="sng" baseline="0" dirty="0" smtClean="0"/>
              <a:t>route</a:t>
            </a:r>
            <a:r>
              <a:rPr lang="en-US" baseline="0" dirty="0" smtClean="0"/>
              <a:t> of administration</a:t>
            </a:r>
            <a:endParaRPr lang="en-US" dirty="0"/>
          </a:p>
        </p:txBody>
      </p:sp>
      <p:sp>
        <p:nvSpPr>
          <p:cNvPr id="4" name="Slide Number Placeholder 3"/>
          <p:cNvSpPr>
            <a:spLocks noGrp="1"/>
          </p:cNvSpPr>
          <p:nvPr>
            <p:ph type="sldNum" sz="quarter" idx="10"/>
          </p:nvPr>
        </p:nvSpPr>
        <p:spPr/>
        <p:txBody>
          <a:bodyPr/>
          <a:lstStyle/>
          <a:p>
            <a:fld id="{1BAC04E5-4111-4196-9C78-F71B51CD7AC3}"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9570009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Carbohydrate is generally provided in amounts up to</a:t>
            </a:r>
            <a:r>
              <a:rPr lang="en-US" baseline="0" dirty="0" smtClean="0"/>
              <a:t> </a:t>
            </a:r>
            <a:r>
              <a:rPr lang="en-US" dirty="0" smtClean="0"/>
              <a:t>60% of total kcals/day</a:t>
            </a:r>
          </a:p>
          <a:p>
            <a:pPr marL="171450" indent="-171450">
              <a:buFont typeface="Arial" pitchFamily="34" charset="0"/>
              <a:buChar char="•"/>
            </a:pPr>
            <a:r>
              <a:rPr lang="en-US" dirty="0" smtClean="0"/>
              <a:t>All IVFE are isotonic and lower the overall</a:t>
            </a:r>
            <a:r>
              <a:rPr lang="en-US" baseline="0" dirty="0" smtClean="0"/>
              <a:t> </a:t>
            </a:r>
            <a:r>
              <a:rPr lang="en-US" dirty="0" err="1" smtClean="0"/>
              <a:t>osmolarity</a:t>
            </a:r>
            <a:r>
              <a:rPr lang="en-US" dirty="0" smtClean="0"/>
              <a:t> of the </a:t>
            </a:r>
            <a:r>
              <a:rPr lang="en-US" dirty="0" err="1" smtClean="0"/>
              <a:t>infusate</a:t>
            </a:r>
            <a:r>
              <a:rPr lang="en-US" dirty="0" smtClean="0"/>
              <a:t>. Some clinicians will provide</a:t>
            </a:r>
            <a:r>
              <a:rPr lang="en-US" baseline="0" dirty="0" smtClean="0"/>
              <a:t> </a:t>
            </a:r>
            <a:r>
              <a:rPr lang="en-US" dirty="0" smtClean="0"/>
              <a:t>up to 60% of the total caloric requirements as</a:t>
            </a:r>
            <a:r>
              <a:rPr lang="en-US" baseline="0" dirty="0" smtClean="0"/>
              <a:t> </a:t>
            </a:r>
            <a:r>
              <a:rPr lang="en-US" dirty="0" smtClean="0"/>
              <a:t>lipid, while others limit the lipid to less than 1</a:t>
            </a:r>
            <a:r>
              <a:rPr lang="en-US" baseline="0" dirty="0" smtClean="0"/>
              <a:t> </a:t>
            </a:r>
            <a:r>
              <a:rPr lang="en-US" dirty="0" err="1" smtClean="0"/>
              <a:t>gm</a:t>
            </a:r>
            <a:r>
              <a:rPr lang="en-US" dirty="0" smtClean="0"/>
              <a:t>/kg/day due to the possibility of altered immune</a:t>
            </a:r>
            <a:r>
              <a:rPr lang="en-US" baseline="0" dirty="0" smtClean="0"/>
              <a:t> </a:t>
            </a:r>
            <a:r>
              <a:rPr lang="en-US" dirty="0" smtClean="0"/>
              <a:t>function associated with infusion of long chain triglycerides</a:t>
            </a:r>
          </a:p>
          <a:p>
            <a:pPr marL="171450" indent="-171450">
              <a:buFont typeface="Arial" pitchFamily="34" charset="0"/>
              <a:buChar char="•"/>
            </a:pPr>
            <a:r>
              <a:rPr lang="en-US" b="1" dirty="0" smtClean="0"/>
              <a:t>To Count, or Not to Count Protein</a:t>
            </a:r>
            <a:r>
              <a:rPr lang="en-US" b="1" baseline="0" dirty="0" smtClean="0"/>
              <a:t> </a:t>
            </a:r>
            <a:r>
              <a:rPr lang="en-US" b="1" dirty="0" smtClean="0"/>
              <a:t>as Calories?</a:t>
            </a:r>
          </a:p>
          <a:p>
            <a:pPr marL="0" indent="0">
              <a:buFont typeface="Arial" pitchFamily="34" charset="0"/>
              <a:buNone/>
            </a:pPr>
            <a:r>
              <a:rPr lang="en-US" dirty="0" smtClean="0"/>
              <a:t>	Total calories are used to characterize oral</a:t>
            </a:r>
            <a:r>
              <a:rPr lang="en-US" baseline="0" dirty="0" smtClean="0"/>
              <a:t> </a:t>
            </a:r>
            <a:r>
              <a:rPr lang="en-US" dirty="0" smtClean="0"/>
              <a:t>diets and tube feeding products. Characterizing</a:t>
            </a:r>
            <a:r>
              <a:rPr lang="en-US" baseline="0" dirty="0" smtClean="0"/>
              <a:t> </a:t>
            </a:r>
            <a:r>
              <a:rPr lang="en-US" dirty="0" smtClean="0"/>
              <a:t>the PN prescription as protein and</a:t>
            </a:r>
            <a:r>
              <a:rPr lang="en-US" baseline="0" dirty="0" smtClean="0"/>
              <a:t> </a:t>
            </a:r>
            <a:r>
              <a:rPr lang="en-US" dirty="0" smtClean="0"/>
              <a:t>non-protein calories does not make physiological</a:t>
            </a:r>
            <a:r>
              <a:rPr lang="en-US" baseline="0" dirty="0" smtClean="0"/>
              <a:t> </a:t>
            </a:r>
            <a:r>
              <a:rPr lang="en-US" dirty="0" smtClean="0"/>
              <a:t>sense (29,30). The use of non-protein</a:t>
            </a:r>
            <a:r>
              <a:rPr lang="en-US" baseline="0" dirty="0" smtClean="0"/>
              <a:t> </a:t>
            </a:r>
            <a:r>
              <a:rPr lang="en-US" dirty="0" smtClean="0"/>
              <a:t>calories for calculations presumes</a:t>
            </a:r>
            <a:r>
              <a:rPr lang="en-US" baseline="0" dirty="0" smtClean="0"/>
              <a:t> </a:t>
            </a:r>
            <a:r>
              <a:rPr lang="en-US" dirty="0" smtClean="0"/>
              <a:t>that one can direct protein utilization. Consider: When</a:t>
            </a:r>
            <a:r>
              <a:rPr lang="en-US" baseline="0" dirty="0" smtClean="0"/>
              <a:t> </a:t>
            </a:r>
            <a:r>
              <a:rPr lang="en-US" dirty="0" smtClean="0"/>
              <a:t>you provide amino acids to a catabolic patient, oxidation</a:t>
            </a:r>
            <a:r>
              <a:rPr lang="en-US" baseline="0" dirty="0" smtClean="0"/>
              <a:t> </a:t>
            </a:r>
            <a:r>
              <a:rPr lang="en-US" dirty="0" smtClean="0"/>
              <a:t>rates may equal or exceed amino acid infusion</a:t>
            </a:r>
            <a:r>
              <a:rPr lang="en-US" baseline="0" dirty="0" smtClean="0"/>
              <a:t> </a:t>
            </a:r>
            <a:r>
              <a:rPr lang="en-US" dirty="0" smtClean="0"/>
              <a:t>rates. There are multiple pathways taken by amino</a:t>
            </a:r>
            <a:r>
              <a:rPr lang="en-US" baseline="0" dirty="0" smtClean="0"/>
              <a:t> </a:t>
            </a:r>
            <a:r>
              <a:rPr lang="en-US" dirty="0" smtClean="0"/>
              <a:t>acids; utilization of substrate at the cellular level is not</a:t>
            </a:r>
            <a:r>
              <a:rPr lang="en-US" baseline="0" dirty="0" smtClean="0"/>
              <a:t> </a:t>
            </a:r>
            <a:r>
              <a:rPr lang="en-US" dirty="0" smtClean="0"/>
              <a:t>limited to a single pathway. Mixed fuel utilization will</a:t>
            </a:r>
            <a:r>
              <a:rPr lang="en-US" baseline="0" dirty="0" smtClean="0"/>
              <a:t> </a:t>
            </a:r>
            <a:r>
              <a:rPr lang="en-US" dirty="0" smtClean="0"/>
              <a:t>always take place, although the relative amounts of</a:t>
            </a:r>
            <a:r>
              <a:rPr lang="en-US" baseline="0" dirty="0" smtClean="0"/>
              <a:t> </a:t>
            </a:r>
            <a:r>
              <a:rPr lang="en-US" dirty="0" smtClean="0"/>
              <a:t>each substrate may change.</a:t>
            </a:r>
          </a:p>
          <a:p>
            <a:pPr marL="171450" indent="-171450">
              <a:buFont typeface="Arial" pitchFamily="34" charset="0"/>
              <a:buChar char="•"/>
            </a:pPr>
            <a:r>
              <a:rPr lang="en-US" dirty="0" smtClean="0"/>
              <a:t>Patients on IVFE should be monitored for</a:t>
            </a:r>
            <a:r>
              <a:rPr lang="en-US" baseline="0" dirty="0" smtClean="0"/>
              <a:t> “</a:t>
            </a:r>
            <a:r>
              <a:rPr lang="en-US" dirty="0" smtClean="0"/>
              <a:t>Fat Overload Syndrome”; a syndrome characterized by</a:t>
            </a:r>
            <a:r>
              <a:rPr lang="en-US" baseline="0" dirty="0" smtClean="0"/>
              <a:t> </a:t>
            </a:r>
            <a:r>
              <a:rPr lang="en-US" dirty="0" smtClean="0"/>
              <a:t>hypertriglyceridemia, fever, clotting disorders, </a:t>
            </a:r>
            <a:r>
              <a:rPr lang="en-US" dirty="0" err="1" smtClean="0"/>
              <a:t>hepatosplenomegaly</a:t>
            </a:r>
            <a:r>
              <a:rPr lang="en-US" dirty="0" smtClean="0"/>
              <a:t>,</a:t>
            </a:r>
            <a:r>
              <a:rPr lang="en-US" baseline="0" dirty="0" smtClean="0"/>
              <a:t> </a:t>
            </a:r>
            <a:r>
              <a:rPr lang="en-US" dirty="0" smtClean="0"/>
              <a:t>and variable end organ dysfunction.</a:t>
            </a:r>
            <a:r>
              <a:rPr lang="en-US" baseline="0" dirty="0" smtClean="0"/>
              <a:t> </a:t>
            </a:r>
            <a:r>
              <a:rPr lang="en-US" dirty="0" smtClean="0"/>
              <a:t>This syndrome has been reported in the setting of</a:t>
            </a:r>
            <a:r>
              <a:rPr lang="en-US" baseline="0" dirty="0" smtClean="0"/>
              <a:t> </a:t>
            </a:r>
            <a:r>
              <a:rPr lang="en-US" dirty="0" smtClean="0"/>
              <a:t>excessive IVFE administration to children and critically</a:t>
            </a:r>
            <a:r>
              <a:rPr lang="en-US" baseline="0" dirty="0" smtClean="0"/>
              <a:t> </a:t>
            </a:r>
            <a:r>
              <a:rPr lang="en-US" dirty="0" smtClean="0"/>
              <a:t>ill adult patients (20,21). This is particularly</a:t>
            </a:r>
            <a:r>
              <a:rPr lang="en-US" baseline="0" dirty="0" smtClean="0"/>
              <a:t> </a:t>
            </a:r>
            <a:r>
              <a:rPr lang="en-US" dirty="0" smtClean="0"/>
              <a:t>important in the critical care setting where the sedative,</a:t>
            </a:r>
            <a:r>
              <a:rPr lang="en-US" baseline="0" dirty="0" smtClean="0"/>
              <a:t> </a:t>
            </a:r>
            <a:r>
              <a:rPr lang="en-US" dirty="0" err="1" smtClean="0"/>
              <a:t>propofol</a:t>
            </a:r>
            <a:r>
              <a:rPr lang="en-US" dirty="0" smtClean="0"/>
              <a:t> (</a:t>
            </a:r>
            <a:r>
              <a:rPr lang="en-US" dirty="0" err="1" smtClean="0"/>
              <a:t>Diprivan</a:t>
            </a:r>
            <a:r>
              <a:rPr lang="en-US" dirty="0" smtClean="0"/>
              <a:t>© and two generic versions), a</a:t>
            </a:r>
            <a:r>
              <a:rPr lang="en-US" baseline="0" dirty="0" smtClean="0"/>
              <a:t> </a:t>
            </a:r>
            <a:r>
              <a:rPr lang="en-US" dirty="0" smtClean="0"/>
              <a:t>medication in a 10% IVFE base as vehicle (</a:t>
            </a:r>
            <a:r>
              <a:rPr lang="en-US" dirty="0" smtClean="0">
                <a:sym typeface="Symbol"/>
              </a:rPr>
              <a:t>it provides calories and </a:t>
            </a:r>
            <a:r>
              <a:rPr lang="en-US" dirty="0" err="1" smtClean="0">
                <a:sym typeface="Symbol"/>
              </a:rPr>
              <a:t>vit</a:t>
            </a:r>
            <a:r>
              <a:rPr lang="en-US" dirty="0" smtClean="0">
                <a:sym typeface="Symbol"/>
              </a:rPr>
              <a:t> K)</a:t>
            </a:r>
            <a:r>
              <a:rPr lang="en-US" dirty="0" smtClean="0"/>
              <a:t>, is frequently used.</a:t>
            </a:r>
          </a:p>
          <a:p>
            <a:pPr marL="171450" indent="-171450">
              <a:buFont typeface="Arial" pitchFamily="34" charset="0"/>
              <a:buChar char="•"/>
            </a:pPr>
            <a:r>
              <a:rPr lang="en-US" dirty="0" smtClean="0"/>
              <a:t>IVFE:</a:t>
            </a:r>
            <a:r>
              <a:rPr lang="en-US" baseline="0" dirty="0" smtClean="0"/>
              <a:t> </a:t>
            </a:r>
            <a:r>
              <a:rPr lang="en-US" dirty="0" smtClean="0"/>
              <a:t>it provides essential fatty</a:t>
            </a:r>
            <a:r>
              <a:rPr lang="en-US" baseline="0" dirty="0" smtClean="0"/>
              <a:t> </a:t>
            </a:r>
            <a:r>
              <a:rPr lang="en-US" dirty="0" smtClean="0"/>
              <a:t>acids</a:t>
            </a:r>
            <a:r>
              <a:rPr lang="en-US" baseline="0" dirty="0" smtClean="0"/>
              <a:t> + </a:t>
            </a:r>
            <a:r>
              <a:rPr lang="en-US" dirty="0" smtClean="0"/>
              <a:t>vitamin K.</a:t>
            </a:r>
          </a:p>
        </p:txBody>
      </p:sp>
      <p:sp>
        <p:nvSpPr>
          <p:cNvPr id="4" name="Slide Number Placeholder 3"/>
          <p:cNvSpPr>
            <a:spLocks noGrp="1"/>
          </p:cNvSpPr>
          <p:nvPr>
            <p:ph type="sldNum" sz="quarter" idx="10"/>
          </p:nvPr>
        </p:nvSpPr>
        <p:spPr/>
        <p:txBody>
          <a:bodyPr/>
          <a:lstStyle/>
          <a:p>
            <a:fld id="{FDCFE3E2-9029-4BC3-B954-070F5B51F25C}"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378327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dirty="0" smtClean="0"/>
              <a:t>, when the </a:t>
            </a:r>
            <a:r>
              <a:rPr lang="en-US" dirty="0" err="1" smtClean="0"/>
              <a:t>pt’s</a:t>
            </a:r>
            <a:r>
              <a:rPr lang="en-US" dirty="0" smtClean="0"/>
              <a:t> ability to ingest or absorb nutrients is impaired</a:t>
            </a:r>
            <a:endParaRPr lang="en-US" dirty="0"/>
          </a:p>
        </p:txBody>
      </p:sp>
      <p:sp>
        <p:nvSpPr>
          <p:cNvPr id="4" name="Slide Number Placeholder 3"/>
          <p:cNvSpPr>
            <a:spLocks noGrp="1"/>
          </p:cNvSpPr>
          <p:nvPr>
            <p:ph type="sldNum" sz="quarter" idx="10"/>
          </p:nvPr>
        </p:nvSpPr>
        <p:spPr/>
        <p:txBody>
          <a:bodyPr/>
          <a:lstStyle/>
          <a:p>
            <a:fld id="{417C6AC0-C7A0-4DA0-AD5B-F21F8DE7AD51}"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151220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Once the presence of malnutrition is established, or it becomes clear that the patient will not be able to maintain adequate nutrition, nutritional intervention may include oral supplementation, enteral (tube) feeding, or parenteral (intravenous) feeding. Enteral support is recommended over parenteral support because of its relative simplicity, safety, reduced complications, and lower cost, as well as its ability to maintain mucosal barrier function.  </a:t>
            </a:r>
            <a:endParaRPr lang="en-US" dirty="0"/>
          </a:p>
        </p:txBody>
      </p:sp>
      <p:sp>
        <p:nvSpPr>
          <p:cNvPr id="4" name="Slide Number Placeholder 3"/>
          <p:cNvSpPr>
            <a:spLocks noGrp="1"/>
          </p:cNvSpPr>
          <p:nvPr>
            <p:ph type="sldNum" sz="quarter" idx="10"/>
          </p:nvPr>
        </p:nvSpPr>
        <p:spPr/>
        <p:txBody>
          <a:bodyPr/>
          <a:lstStyle/>
          <a:p>
            <a:fld id="{50A9CC27-F421-4739-9E7E-BC653C99D9CD}"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653590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Nutrition screen</a:t>
            </a:r>
          </a:p>
          <a:p>
            <a:pPr marL="628650" lvl="1" indent="-171450">
              <a:buFont typeface="Calibri" pitchFamily="34" charset="0"/>
              <a:buChar char="―"/>
            </a:pPr>
            <a:r>
              <a:rPr lang="en-US" dirty="0" smtClean="0"/>
              <a:t>Acute care: within 24 </a:t>
            </a:r>
            <a:r>
              <a:rPr lang="en-US" dirty="0" err="1" smtClean="0"/>
              <a:t>hrs</a:t>
            </a:r>
            <a:endParaRPr lang="en-US" dirty="0" smtClean="0"/>
          </a:p>
          <a:p>
            <a:pPr marL="628650" lvl="1" indent="-171450">
              <a:buFont typeface="Calibri" pitchFamily="34" charset="0"/>
              <a:buChar char="―"/>
            </a:pPr>
            <a:r>
              <a:rPr lang="en-US" dirty="0" smtClean="0"/>
              <a:t>Long-term care: on admission and within 14</a:t>
            </a:r>
            <a:r>
              <a:rPr lang="en-US" baseline="0" dirty="0" smtClean="0"/>
              <a:t> days of admission</a:t>
            </a:r>
          </a:p>
          <a:p>
            <a:pPr marL="628650" lvl="1" indent="-171450">
              <a:buFont typeface="Calibri" pitchFamily="34" charset="0"/>
              <a:buChar char="―"/>
            </a:pPr>
            <a:r>
              <a:rPr lang="en-US" baseline="0" dirty="0" smtClean="0"/>
              <a:t>Home care: on initial RN visit</a:t>
            </a:r>
            <a:endParaRPr lang="en-US" dirty="0" smtClean="0"/>
          </a:p>
          <a:p>
            <a:pPr marL="171450" indent="-171450">
              <a:buFont typeface="Arial" pitchFamily="34" charset="0"/>
              <a:buChar char="•"/>
            </a:pPr>
            <a:r>
              <a:rPr lang="en-US" dirty="0" smtClean="0"/>
              <a:t>Nutritionally-at-risk</a:t>
            </a:r>
          </a:p>
          <a:p>
            <a:pPr marL="171450" indent="-171450">
              <a:buFont typeface="Arial" pitchFamily="34" charset="0"/>
              <a:buChar char="•"/>
            </a:pPr>
            <a:r>
              <a:rPr lang="en-US" dirty="0" smtClean="0"/>
              <a:t>Nutrition</a:t>
            </a:r>
            <a:r>
              <a:rPr lang="en-US" baseline="0" dirty="0" smtClean="0"/>
              <a:t> assessment</a:t>
            </a:r>
          </a:p>
          <a:p>
            <a:pPr marL="628650" lvl="1" indent="-171450">
              <a:buFont typeface="Calibri" pitchFamily="34" charset="0"/>
              <a:buChar char="-"/>
            </a:pPr>
            <a:r>
              <a:rPr lang="en-US" baseline="0" dirty="0" smtClean="0"/>
              <a:t>Review of nutrition history</a:t>
            </a:r>
          </a:p>
          <a:p>
            <a:pPr marL="628650" lvl="1" indent="-171450">
              <a:buFont typeface="Calibri" pitchFamily="34" charset="0"/>
              <a:buChar char="-"/>
            </a:pPr>
            <a:r>
              <a:rPr lang="en-US" baseline="0" dirty="0" smtClean="0"/>
              <a:t>Nutritionally focused physical exam</a:t>
            </a:r>
          </a:p>
          <a:p>
            <a:pPr marL="628650" lvl="1" indent="-171450">
              <a:buFont typeface="Calibri" pitchFamily="34" charset="0"/>
              <a:buChar char="-"/>
            </a:pPr>
            <a:r>
              <a:rPr lang="en-US" baseline="0" dirty="0" smtClean="0"/>
              <a:t>Evaluation of anthropometric data, biochemical indices of nutrition status</a:t>
            </a:r>
          </a:p>
          <a:p>
            <a:pPr marL="628650" lvl="1" indent="-171450">
              <a:buFont typeface="Calibri" pitchFamily="34" charset="0"/>
              <a:buChar char="-"/>
            </a:pPr>
            <a:r>
              <a:rPr lang="en-US" baseline="0" dirty="0" smtClean="0"/>
              <a:t>Review of clinical status</a:t>
            </a:r>
          </a:p>
          <a:p>
            <a:pPr marL="171450" indent="-171450">
              <a:buFont typeface="Arial" pitchFamily="34" charset="0"/>
              <a:buChar char="•"/>
            </a:pPr>
            <a:r>
              <a:rPr lang="en-US" baseline="0" dirty="0" smtClean="0"/>
              <a:t>Develop nutrition care plan based on</a:t>
            </a:r>
          </a:p>
          <a:p>
            <a:pPr marL="628650" lvl="1" indent="-171450">
              <a:buFont typeface="Calibri" pitchFamily="34" charset="0"/>
              <a:buChar char="-"/>
            </a:pPr>
            <a:r>
              <a:rPr lang="en-US" baseline="0" dirty="0" smtClean="0"/>
              <a:t>An interdisciplinary approach</a:t>
            </a:r>
          </a:p>
          <a:p>
            <a:pPr marL="628650" lvl="1" indent="-171450">
              <a:buFont typeface="Calibri" pitchFamily="34" charset="0"/>
              <a:buChar char="-"/>
            </a:pPr>
            <a:r>
              <a:rPr lang="en-US" baseline="0" dirty="0" smtClean="0"/>
              <a:t>Objective of care, including: immediate and long term goals of nutrition therapy, educational needs, discharge planning, and/or home training</a:t>
            </a:r>
          </a:p>
          <a:p>
            <a:pPr marL="628650" lvl="1" indent="-171450">
              <a:buFont typeface="Calibri" pitchFamily="34" charset="0"/>
              <a:buChar char="-"/>
            </a:pPr>
            <a:r>
              <a:rPr lang="en-US" baseline="0" dirty="0" smtClean="0"/>
              <a:t>Design of nutrition prescription</a:t>
            </a:r>
          </a:p>
          <a:p>
            <a:pPr marL="628650" lvl="1" indent="-171450">
              <a:buFont typeface="Calibri" pitchFamily="34" charset="0"/>
              <a:buChar char="-"/>
            </a:pPr>
            <a:r>
              <a:rPr lang="en-US" baseline="0" dirty="0" smtClean="0"/>
              <a:t>Enteral and parenteral nutrition support </a:t>
            </a:r>
            <a:r>
              <a:rPr lang="en-US" baseline="0" dirty="0" err="1" smtClean="0"/>
              <a:t>p’ways</a:t>
            </a:r>
            <a:endParaRPr lang="en-US" dirty="0" smtClean="0"/>
          </a:p>
          <a:p>
            <a:pPr marL="171450" indent="-171450">
              <a:buFont typeface="Arial" pitchFamily="34" charset="0"/>
              <a:buChar char="•"/>
            </a:pPr>
            <a:r>
              <a:rPr lang="en-US" baseline="0" dirty="0" smtClean="0"/>
              <a:t>Reassessment based on:</a:t>
            </a:r>
          </a:p>
          <a:p>
            <a:pPr marL="628650" lvl="1" indent="-171450">
              <a:buFont typeface="Calibri" pitchFamily="34" charset="0"/>
              <a:buChar char="-"/>
            </a:pPr>
            <a:r>
              <a:rPr lang="en-US" baseline="0" dirty="0" smtClean="0"/>
              <a:t>Change in clinical status</a:t>
            </a:r>
          </a:p>
          <a:p>
            <a:pPr marL="628650" lvl="1" indent="-171450">
              <a:buFont typeface="Calibri" pitchFamily="34" charset="0"/>
              <a:buChar char="-"/>
            </a:pPr>
            <a:r>
              <a:rPr lang="en-US" baseline="0" dirty="0" smtClean="0"/>
              <a:t>Enteral and parenteral nutrition support </a:t>
            </a:r>
            <a:r>
              <a:rPr lang="en-US" baseline="0" dirty="0" err="1" smtClean="0"/>
              <a:t>p’ways</a:t>
            </a:r>
            <a:endParaRPr lang="en-US" baseline="0" dirty="0" smtClean="0"/>
          </a:p>
          <a:p>
            <a:pPr marL="628650" lvl="1" indent="-171450">
              <a:buFont typeface="Calibri" pitchFamily="34" charset="0"/>
              <a:buChar char="-"/>
            </a:pPr>
            <a:r>
              <a:rPr lang="en-US" baseline="0" dirty="0" smtClean="0"/>
              <a:t>Organization protocol</a:t>
            </a:r>
          </a:p>
          <a:p>
            <a:pPr marL="171450" lvl="0" indent="-171450">
              <a:buFont typeface="Arial" pitchFamily="34" charset="0"/>
              <a:buChar char="•"/>
            </a:pPr>
            <a:r>
              <a:rPr lang="en-US" baseline="0" dirty="0" smtClean="0"/>
              <a:t>Nutrition monitoring</a:t>
            </a:r>
          </a:p>
        </p:txBody>
      </p:sp>
      <p:sp>
        <p:nvSpPr>
          <p:cNvPr id="4" name="Slide Number Placeholder 3"/>
          <p:cNvSpPr>
            <a:spLocks noGrp="1"/>
          </p:cNvSpPr>
          <p:nvPr>
            <p:ph type="sldNum" sz="quarter" idx="10"/>
          </p:nvPr>
        </p:nvSpPr>
        <p:spPr/>
        <p:txBody>
          <a:bodyPr/>
          <a:lstStyle/>
          <a:p>
            <a:fld id="{1BAC04E5-4111-4196-9C78-F71B51CD7AC3}"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963134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th-TH" smtClean="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cs typeface="Cordia New" pitchFamily="34" charset="-34"/>
              </a:defRPr>
            </a:lvl1pPr>
            <a:lvl2pPr marL="742950" indent="-285750">
              <a:defRPr>
                <a:solidFill>
                  <a:schemeClr val="tx1"/>
                </a:solidFill>
                <a:latin typeface="Calibri" pitchFamily="34" charset="0"/>
                <a:cs typeface="Cordia New" pitchFamily="34" charset="-34"/>
              </a:defRPr>
            </a:lvl2pPr>
            <a:lvl3pPr marL="1143000" indent="-228600">
              <a:defRPr>
                <a:solidFill>
                  <a:schemeClr val="tx1"/>
                </a:solidFill>
                <a:latin typeface="Calibri" pitchFamily="34" charset="0"/>
                <a:cs typeface="Cordia New" pitchFamily="34" charset="-34"/>
              </a:defRPr>
            </a:lvl3pPr>
            <a:lvl4pPr marL="1600200" indent="-228600">
              <a:defRPr>
                <a:solidFill>
                  <a:schemeClr val="tx1"/>
                </a:solidFill>
                <a:latin typeface="Calibri" pitchFamily="34" charset="0"/>
                <a:cs typeface="Cordia New" pitchFamily="34" charset="-34"/>
              </a:defRPr>
            </a:lvl4pPr>
            <a:lvl5pPr marL="2057400" indent="-228600">
              <a:defRPr>
                <a:solidFill>
                  <a:schemeClr val="tx1"/>
                </a:solidFill>
                <a:latin typeface="Calibri" pitchFamily="34" charset="0"/>
                <a:cs typeface="Cordia New" pitchFamily="34" charset="-34"/>
              </a:defRPr>
            </a:lvl5pPr>
            <a:lvl6pPr marL="2514600" indent="-228600" eaLnBrk="0" fontAlgn="base" hangingPunct="0">
              <a:spcBef>
                <a:spcPct val="30000"/>
              </a:spcBef>
              <a:spcAft>
                <a:spcPct val="0"/>
              </a:spcAft>
              <a:defRPr>
                <a:solidFill>
                  <a:schemeClr val="tx1"/>
                </a:solidFill>
                <a:latin typeface="Calibri" pitchFamily="34" charset="0"/>
                <a:cs typeface="Cordia New" pitchFamily="34" charset="-34"/>
              </a:defRPr>
            </a:lvl6pPr>
            <a:lvl7pPr marL="2971800" indent="-228600" eaLnBrk="0" fontAlgn="base" hangingPunct="0">
              <a:spcBef>
                <a:spcPct val="30000"/>
              </a:spcBef>
              <a:spcAft>
                <a:spcPct val="0"/>
              </a:spcAft>
              <a:defRPr>
                <a:solidFill>
                  <a:schemeClr val="tx1"/>
                </a:solidFill>
                <a:latin typeface="Calibri" pitchFamily="34" charset="0"/>
                <a:cs typeface="Cordia New" pitchFamily="34" charset="-34"/>
              </a:defRPr>
            </a:lvl7pPr>
            <a:lvl8pPr marL="3429000" indent="-228600" eaLnBrk="0" fontAlgn="base" hangingPunct="0">
              <a:spcBef>
                <a:spcPct val="30000"/>
              </a:spcBef>
              <a:spcAft>
                <a:spcPct val="0"/>
              </a:spcAft>
              <a:defRPr>
                <a:solidFill>
                  <a:schemeClr val="tx1"/>
                </a:solidFill>
                <a:latin typeface="Calibri" pitchFamily="34" charset="0"/>
                <a:cs typeface="Cordia New" pitchFamily="34" charset="-34"/>
              </a:defRPr>
            </a:lvl8pPr>
            <a:lvl9pPr marL="3886200" indent="-228600" eaLnBrk="0" fontAlgn="base" hangingPunct="0">
              <a:spcBef>
                <a:spcPct val="30000"/>
              </a:spcBef>
              <a:spcAft>
                <a:spcPct val="0"/>
              </a:spcAft>
              <a:defRPr>
                <a:solidFill>
                  <a:schemeClr val="tx1"/>
                </a:solidFill>
                <a:latin typeface="Calibri" pitchFamily="34" charset="0"/>
                <a:cs typeface="Cordia New" pitchFamily="34" charset="-34"/>
              </a:defRPr>
            </a:lvl9pPr>
          </a:lstStyle>
          <a:p>
            <a:fld id="{14B39668-9C16-48AB-AA61-D162675D4286}" type="slidenum">
              <a:rPr lang="th-TH" altLang="th-TH" smtClean="0">
                <a:solidFill>
                  <a:prstClr val="black"/>
                </a:solidFill>
              </a:rPr>
              <a:pPr/>
              <a:t>9</a:t>
            </a:fld>
            <a:endParaRPr lang="th-TH" altLang="th-TH" smtClean="0">
              <a:solidFill>
                <a:prstClr val="black"/>
              </a:solidFill>
            </a:endParaRPr>
          </a:p>
        </p:txBody>
      </p:sp>
    </p:spTree>
    <p:extLst>
      <p:ext uri="{BB962C8B-B14F-4D97-AF65-F5344CB8AC3E}">
        <p14:creationId xmlns:p14="http://schemas.microsoft.com/office/powerpoint/2010/main" val="797970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Nutrition screen</a:t>
            </a:r>
          </a:p>
          <a:p>
            <a:pPr marL="628650" lvl="1" indent="-171450">
              <a:buFont typeface="Calibri" pitchFamily="34" charset="0"/>
              <a:buChar char="―"/>
            </a:pPr>
            <a:r>
              <a:rPr lang="en-US" dirty="0" smtClean="0"/>
              <a:t>Acute care: within 24 </a:t>
            </a:r>
            <a:r>
              <a:rPr lang="en-US" dirty="0" err="1" smtClean="0"/>
              <a:t>hrs</a:t>
            </a:r>
            <a:endParaRPr lang="en-US" dirty="0" smtClean="0"/>
          </a:p>
          <a:p>
            <a:pPr marL="628650" lvl="1" indent="-171450">
              <a:buFont typeface="Calibri" pitchFamily="34" charset="0"/>
              <a:buChar char="―"/>
            </a:pPr>
            <a:r>
              <a:rPr lang="en-US" dirty="0" smtClean="0"/>
              <a:t>Long-term care: on admission and within 14</a:t>
            </a:r>
            <a:r>
              <a:rPr lang="en-US" baseline="0" dirty="0" smtClean="0"/>
              <a:t> days of admission</a:t>
            </a:r>
          </a:p>
          <a:p>
            <a:pPr marL="628650" lvl="1" indent="-171450">
              <a:buFont typeface="Calibri" pitchFamily="34" charset="0"/>
              <a:buChar char="―"/>
            </a:pPr>
            <a:r>
              <a:rPr lang="en-US" baseline="0" dirty="0" smtClean="0"/>
              <a:t>Home care: on initial RN visit</a:t>
            </a:r>
            <a:endParaRPr lang="en-US" dirty="0" smtClean="0"/>
          </a:p>
          <a:p>
            <a:pPr marL="171450" indent="-171450">
              <a:buFont typeface="Arial" pitchFamily="34" charset="0"/>
              <a:buChar char="•"/>
            </a:pPr>
            <a:r>
              <a:rPr lang="en-US" dirty="0" smtClean="0"/>
              <a:t>Nutritionally-at-risk</a:t>
            </a:r>
          </a:p>
          <a:p>
            <a:pPr marL="171450" indent="-171450">
              <a:buFont typeface="Arial" pitchFamily="34" charset="0"/>
              <a:buChar char="•"/>
            </a:pPr>
            <a:r>
              <a:rPr lang="en-US" dirty="0" smtClean="0"/>
              <a:t>Nutrition</a:t>
            </a:r>
            <a:r>
              <a:rPr lang="en-US" baseline="0" dirty="0" smtClean="0"/>
              <a:t> assessment</a:t>
            </a:r>
          </a:p>
          <a:p>
            <a:pPr marL="628650" lvl="1" indent="-171450">
              <a:buFont typeface="Calibri" pitchFamily="34" charset="0"/>
              <a:buChar char="-"/>
            </a:pPr>
            <a:r>
              <a:rPr lang="en-US" baseline="0" dirty="0" smtClean="0"/>
              <a:t>Review of nutrition history</a:t>
            </a:r>
          </a:p>
          <a:p>
            <a:pPr marL="628650" lvl="1" indent="-171450">
              <a:buFont typeface="Calibri" pitchFamily="34" charset="0"/>
              <a:buChar char="-"/>
            </a:pPr>
            <a:r>
              <a:rPr lang="en-US" baseline="0" dirty="0" smtClean="0"/>
              <a:t>Nutritionally focused physical exam</a:t>
            </a:r>
          </a:p>
          <a:p>
            <a:pPr marL="628650" lvl="1" indent="-171450">
              <a:buFont typeface="Calibri" pitchFamily="34" charset="0"/>
              <a:buChar char="-"/>
            </a:pPr>
            <a:r>
              <a:rPr lang="en-US" baseline="0" dirty="0" smtClean="0"/>
              <a:t>Evaluation of anthropometric data, biochemical indices of nutrition status</a:t>
            </a:r>
          </a:p>
          <a:p>
            <a:pPr marL="628650" lvl="1" indent="-171450">
              <a:buFont typeface="Calibri" pitchFamily="34" charset="0"/>
              <a:buChar char="-"/>
            </a:pPr>
            <a:r>
              <a:rPr lang="en-US" baseline="0" dirty="0" smtClean="0"/>
              <a:t>Review of clinical status</a:t>
            </a:r>
          </a:p>
          <a:p>
            <a:pPr marL="171450" indent="-171450">
              <a:buFont typeface="Arial" pitchFamily="34" charset="0"/>
              <a:buChar char="•"/>
            </a:pPr>
            <a:r>
              <a:rPr lang="en-US" baseline="0" dirty="0" smtClean="0"/>
              <a:t>Develop nutrition care plan based on</a:t>
            </a:r>
          </a:p>
          <a:p>
            <a:pPr marL="628650" lvl="1" indent="-171450">
              <a:buFont typeface="Calibri" pitchFamily="34" charset="0"/>
              <a:buChar char="-"/>
            </a:pPr>
            <a:r>
              <a:rPr lang="en-US" baseline="0" dirty="0" smtClean="0"/>
              <a:t>An interdisciplinary approach</a:t>
            </a:r>
          </a:p>
          <a:p>
            <a:pPr marL="628650" lvl="1" indent="-171450">
              <a:buFont typeface="Calibri" pitchFamily="34" charset="0"/>
              <a:buChar char="-"/>
            </a:pPr>
            <a:r>
              <a:rPr lang="en-US" baseline="0" dirty="0" smtClean="0"/>
              <a:t>Objective of care, including: immediate and long term goals of nutrition therapy, educational needs, discharge planning, and/or home training</a:t>
            </a:r>
          </a:p>
          <a:p>
            <a:pPr marL="628650" lvl="1" indent="-171450">
              <a:buFont typeface="Calibri" pitchFamily="34" charset="0"/>
              <a:buChar char="-"/>
            </a:pPr>
            <a:r>
              <a:rPr lang="en-US" baseline="0" dirty="0" smtClean="0"/>
              <a:t>Design of nutrition prescription</a:t>
            </a:r>
          </a:p>
          <a:p>
            <a:pPr marL="628650" lvl="1" indent="-171450">
              <a:buFont typeface="Calibri" pitchFamily="34" charset="0"/>
              <a:buChar char="-"/>
            </a:pPr>
            <a:r>
              <a:rPr lang="en-US" baseline="0" dirty="0" smtClean="0"/>
              <a:t>Enteral and parenteral nutrition support </a:t>
            </a:r>
            <a:r>
              <a:rPr lang="en-US" baseline="0" dirty="0" err="1" smtClean="0"/>
              <a:t>p’ways</a:t>
            </a:r>
            <a:endParaRPr lang="en-US" dirty="0" smtClean="0"/>
          </a:p>
          <a:p>
            <a:pPr marL="171450" indent="-171450">
              <a:buFont typeface="Arial" pitchFamily="34" charset="0"/>
              <a:buChar char="•"/>
            </a:pPr>
            <a:r>
              <a:rPr lang="en-US" baseline="0" dirty="0" smtClean="0"/>
              <a:t>Reassessment based on:</a:t>
            </a:r>
          </a:p>
          <a:p>
            <a:pPr marL="628650" lvl="1" indent="-171450">
              <a:buFont typeface="Calibri" pitchFamily="34" charset="0"/>
              <a:buChar char="-"/>
            </a:pPr>
            <a:r>
              <a:rPr lang="en-US" baseline="0" dirty="0" smtClean="0"/>
              <a:t>Change in clinical status</a:t>
            </a:r>
          </a:p>
          <a:p>
            <a:pPr marL="628650" lvl="1" indent="-171450">
              <a:buFont typeface="Calibri" pitchFamily="34" charset="0"/>
              <a:buChar char="-"/>
            </a:pPr>
            <a:r>
              <a:rPr lang="en-US" baseline="0" dirty="0" smtClean="0"/>
              <a:t>Enteral and parenteral nutrition support </a:t>
            </a:r>
            <a:r>
              <a:rPr lang="en-US" baseline="0" dirty="0" err="1" smtClean="0"/>
              <a:t>p’ways</a:t>
            </a:r>
            <a:endParaRPr lang="en-US" baseline="0" dirty="0" smtClean="0"/>
          </a:p>
          <a:p>
            <a:pPr marL="628650" lvl="1" indent="-171450">
              <a:buFont typeface="Calibri" pitchFamily="34" charset="0"/>
              <a:buChar char="-"/>
            </a:pPr>
            <a:r>
              <a:rPr lang="en-US" baseline="0" dirty="0" smtClean="0"/>
              <a:t>Organization protocol</a:t>
            </a:r>
          </a:p>
          <a:p>
            <a:pPr marL="171450" lvl="0" indent="-171450">
              <a:buFont typeface="Arial" pitchFamily="34" charset="0"/>
              <a:buChar char="•"/>
            </a:pPr>
            <a:r>
              <a:rPr lang="en-US" baseline="0" dirty="0" smtClean="0"/>
              <a:t>Nutrition monitoring</a:t>
            </a:r>
          </a:p>
        </p:txBody>
      </p:sp>
      <p:sp>
        <p:nvSpPr>
          <p:cNvPr id="4" name="Slide Number Placeholder 3"/>
          <p:cNvSpPr>
            <a:spLocks noGrp="1"/>
          </p:cNvSpPr>
          <p:nvPr>
            <p:ph type="sldNum" sz="quarter" idx="10"/>
          </p:nvPr>
        </p:nvSpPr>
        <p:spPr/>
        <p:txBody>
          <a:bodyPr/>
          <a:lstStyle/>
          <a:p>
            <a:fld id="{1BAC04E5-4111-4196-9C78-F71B51CD7AC3}"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963134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spite of an appropriate non-protein energy intake, protein degradation &gt; protein synthesis in critical illness</a:t>
            </a:r>
          </a:p>
          <a:p>
            <a:endParaRPr lang="en-US" dirty="0"/>
          </a:p>
        </p:txBody>
      </p:sp>
      <p:sp>
        <p:nvSpPr>
          <p:cNvPr id="4" name="Slide Number Placeholder 3"/>
          <p:cNvSpPr>
            <a:spLocks noGrp="1"/>
          </p:cNvSpPr>
          <p:nvPr>
            <p:ph type="sldNum" sz="quarter" idx="10"/>
          </p:nvPr>
        </p:nvSpPr>
        <p:spPr/>
        <p:txBody>
          <a:bodyPr/>
          <a:lstStyle/>
          <a:p>
            <a:pPr>
              <a:defRPr/>
            </a:pPr>
            <a:fld id="{227CD2EC-B24F-4240-B20C-EEAB3BB9485C}" type="slidenum">
              <a:rPr lang="en-US" smtClean="0">
                <a:solidFill>
                  <a:prstClr val="black"/>
                </a:solidFill>
              </a:rPr>
              <a:pPr>
                <a:defRPr/>
              </a:pPr>
              <a:t>13</a:t>
            </a:fld>
            <a:endParaRPr lang="th-TH">
              <a:solidFill>
                <a:prstClr val="black"/>
              </a:solidFill>
            </a:endParaRPr>
          </a:p>
        </p:txBody>
      </p:sp>
    </p:spTree>
    <p:extLst>
      <p:ext uri="{BB962C8B-B14F-4D97-AF65-F5344CB8AC3E}">
        <p14:creationId xmlns:p14="http://schemas.microsoft.com/office/powerpoint/2010/main" val="42005891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880C4D-0FC7-484B-BB34-9B31EC5C1C5E}"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5263895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b="1" u="sng" dirty="0" smtClean="0"/>
              <a:t>PPN</a:t>
            </a:r>
            <a:r>
              <a:rPr lang="en-US" b="1" u="sng" baseline="0" dirty="0" smtClean="0"/>
              <a:t> </a:t>
            </a:r>
            <a:endParaRPr lang="en-US" b="1" u="sng" dirty="0" smtClean="0"/>
          </a:p>
          <a:p>
            <a:pPr marL="171450" indent="-171450">
              <a:buFont typeface="Arial" pitchFamily="34" charset="0"/>
              <a:buChar char="•"/>
            </a:pPr>
            <a:r>
              <a:rPr lang="en-US" dirty="0" smtClean="0"/>
              <a:t>PPN :&lt; 2 </a:t>
            </a:r>
            <a:r>
              <a:rPr lang="en-US" dirty="0" err="1" smtClean="0"/>
              <a:t>wks</a:t>
            </a:r>
            <a:r>
              <a:rPr lang="en-US" dirty="0" smtClean="0"/>
              <a:t>, limited to an </a:t>
            </a:r>
            <a:r>
              <a:rPr lang="en-US" dirty="0" err="1" smtClean="0"/>
              <a:t>osmolarity</a:t>
            </a:r>
            <a:r>
              <a:rPr lang="en-US" dirty="0" smtClean="0"/>
              <a:t> of &lt;600–900</a:t>
            </a:r>
            <a:r>
              <a:rPr lang="en-US" baseline="0" dirty="0" smtClean="0"/>
              <a:t> </a:t>
            </a:r>
            <a:r>
              <a:rPr lang="en-US" dirty="0" err="1" smtClean="0"/>
              <a:t>mOsm</a:t>
            </a:r>
            <a:r>
              <a:rPr lang="en-US" dirty="0" smtClean="0"/>
              <a:t>/L</a:t>
            </a:r>
          </a:p>
          <a:p>
            <a:pPr marL="171450" indent="-171450">
              <a:buFont typeface="Arial" pitchFamily="34" charset="0"/>
              <a:buChar char="•"/>
            </a:pPr>
            <a:r>
              <a:rPr lang="en-US" dirty="0" smtClean="0"/>
              <a:t>Even at 600–900</a:t>
            </a:r>
            <a:r>
              <a:rPr lang="en-US" baseline="0" dirty="0" smtClean="0"/>
              <a:t> </a:t>
            </a:r>
            <a:r>
              <a:rPr lang="en-US" dirty="0" err="1" smtClean="0"/>
              <a:t>mOsm</a:t>
            </a:r>
            <a:r>
              <a:rPr lang="en-US" dirty="0" smtClean="0"/>
              <a:t>, these solutions are hypertonic, hence any</a:t>
            </a:r>
            <a:r>
              <a:rPr lang="en-US" baseline="0" dirty="0" smtClean="0"/>
              <a:t> </a:t>
            </a:r>
            <a:r>
              <a:rPr lang="en-US" dirty="0" smtClean="0"/>
              <a:t>patient with poor peripheral access should not receive</a:t>
            </a:r>
            <a:r>
              <a:rPr lang="en-US" baseline="0" dirty="0" smtClean="0"/>
              <a:t> </a:t>
            </a:r>
            <a:r>
              <a:rPr lang="en-US" dirty="0" smtClean="0"/>
              <a:t>PPN.</a:t>
            </a:r>
          </a:p>
          <a:p>
            <a:pPr marL="171450" indent="-171450">
              <a:buFont typeface="Arial" pitchFamily="34" charset="0"/>
              <a:buChar char="•"/>
            </a:pPr>
            <a:r>
              <a:rPr lang="en-US" dirty="0" smtClean="0"/>
              <a:t>As a rule of thumb, if the</a:t>
            </a:r>
            <a:r>
              <a:rPr lang="en-US" baseline="0" dirty="0" smtClean="0"/>
              <a:t> </a:t>
            </a:r>
            <a:r>
              <a:rPr lang="en-US" dirty="0" smtClean="0"/>
              <a:t>patient’s peripheral access has been changed 2–3 times</a:t>
            </a:r>
            <a:r>
              <a:rPr lang="en-US" baseline="0" dirty="0" smtClean="0"/>
              <a:t> </a:t>
            </a:r>
            <a:r>
              <a:rPr lang="en-US" dirty="0" smtClean="0"/>
              <a:t>within the first 48 hours following admission on standard</a:t>
            </a:r>
            <a:r>
              <a:rPr lang="en-US" baseline="0" dirty="0" smtClean="0"/>
              <a:t> </a:t>
            </a:r>
            <a:r>
              <a:rPr lang="en-US" dirty="0" smtClean="0"/>
              <a:t>IV fluids, PPN should not be attempted. </a:t>
            </a:r>
          </a:p>
          <a:p>
            <a:pPr marL="171450" indent="-171450">
              <a:buFont typeface="Arial" pitchFamily="34" charset="0"/>
              <a:buChar char="•"/>
            </a:pPr>
            <a:r>
              <a:rPr lang="en-US" dirty="0" smtClean="0"/>
              <a:t>Combinations</a:t>
            </a:r>
            <a:r>
              <a:rPr lang="en-US" baseline="0" dirty="0" smtClean="0"/>
              <a:t> </a:t>
            </a:r>
            <a:r>
              <a:rPr lang="en-US" dirty="0" smtClean="0"/>
              <a:t>of heparin and hydrocortisone added to the PPN</a:t>
            </a:r>
            <a:r>
              <a:rPr lang="en-US" baseline="0" dirty="0" smtClean="0"/>
              <a:t> </a:t>
            </a:r>
            <a:r>
              <a:rPr lang="en-US" dirty="0" smtClean="0"/>
              <a:t>formulation, with or without the use of a nitroglycerin</a:t>
            </a:r>
            <a:r>
              <a:rPr lang="en-US" baseline="0" dirty="0" smtClean="0"/>
              <a:t>  </a:t>
            </a:r>
            <a:r>
              <a:rPr lang="en-US" dirty="0" smtClean="0"/>
              <a:t>patch placed proximal, and as close as possible to the</a:t>
            </a:r>
            <a:r>
              <a:rPr lang="en-US" baseline="0" dirty="0" smtClean="0"/>
              <a:t> </a:t>
            </a:r>
            <a:r>
              <a:rPr lang="en-US" dirty="0" smtClean="0"/>
              <a:t>catheter site, have been used to extend the viability of</a:t>
            </a:r>
            <a:r>
              <a:rPr lang="en-US" baseline="0" dirty="0" smtClean="0"/>
              <a:t> </a:t>
            </a:r>
            <a:r>
              <a:rPr lang="en-US" dirty="0" smtClean="0"/>
              <a:t>peripheral catheters</a:t>
            </a:r>
            <a:endParaRPr lang="en-US" dirty="0"/>
          </a:p>
        </p:txBody>
      </p:sp>
      <p:sp>
        <p:nvSpPr>
          <p:cNvPr id="4" name="Slide Number Placeholder 3"/>
          <p:cNvSpPr>
            <a:spLocks noGrp="1"/>
          </p:cNvSpPr>
          <p:nvPr>
            <p:ph type="sldNum" sz="quarter" idx="10"/>
          </p:nvPr>
        </p:nvSpPr>
        <p:spPr/>
        <p:txBody>
          <a:bodyPr/>
          <a:lstStyle/>
          <a:p>
            <a:fld id="{FDCFE3E2-9029-4BC3-B954-070F5B51F25C}"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32702212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2.tif"/><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FD022B-003B-4957-B6ED-8C2BC0894B48}"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9981847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32DB4B-5E5F-4713-8950-41C3B0B2993B}"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680524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solidFill>
                  <a:srgbClr val="000000"/>
                </a:solidFill>
              </a:defRPr>
            </a:pPr>
            <a:r>
              <a:rPr sz="5600">
                <a:solidFill>
                  <a:srgbClr val="45A7DE"/>
                </a:solidFill>
              </a:rPr>
              <a:t>Title Text</a:t>
            </a:r>
          </a:p>
        </p:txBody>
      </p:sp>
      <p:sp>
        <p:nvSpPr>
          <p:cNvPr id="19" name="Shape 19"/>
          <p:cNvSpPr>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200">
                <a:solidFill>
                  <a:srgbClr val="858585"/>
                </a:solidFill>
              </a:rPr>
              <a:t>Body Level One</a:t>
            </a:r>
          </a:p>
          <a:p>
            <a:pPr lvl="1">
              <a:defRPr sz="1800">
                <a:solidFill>
                  <a:srgbClr val="000000"/>
                </a:solidFill>
              </a:defRPr>
            </a:pPr>
            <a:r>
              <a:rPr sz="3200">
                <a:solidFill>
                  <a:srgbClr val="858585"/>
                </a:solidFill>
              </a:rPr>
              <a:t>Body Level Two</a:t>
            </a:r>
          </a:p>
          <a:p>
            <a:pPr lvl="2">
              <a:defRPr sz="1800">
                <a:solidFill>
                  <a:srgbClr val="000000"/>
                </a:solidFill>
              </a:defRPr>
            </a:pPr>
            <a:r>
              <a:rPr sz="3200">
                <a:solidFill>
                  <a:srgbClr val="858585"/>
                </a:solidFill>
              </a:rPr>
              <a:t>Body Level Three</a:t>
            </a:r>
          </a:p>
          <a:p>
            <a:pPr lvl="3">
              <a:defRPr sz="1800">
                <a:solidFill>
                  <a:srgbClr val="000000"/>
                </a:solidFill>
              </a:defRPr>
            </a:pPr>
            <a:r>
              <a:rPr sz="3200">
                <a:solidFill>
                  <a:srgbClr val="858585"/>
                </a:solidFill>
              </a:rPr>
              <a:t>Body Level Four</a:t>
            </a:r>
          </a:p>
          <a:p>
            <a:pPr lvl="4">
              <a:defRPr sz="1800">
                <a:solidFill>
                  <a:srgbClr val="000000"/>
                </a:solidFill>
              </a:defRPr>
            </a:pPr>
            <a:r>
              <a:rPr sz="3200">
                <a:solidFill>
                  <a:srgbClr val="858585"/>
                </a:solidFill>
              </a:rPr>
              <a:t>Body Level Five</a:t>
            </a:r>
          </a:p>
        </p:txBody>
      </p:sp>
    </p:spTree>
    <p:extLst>
      <p:ext uri="{BB962C8B-B14F-4D97-AF65-F5344CB8AC3E}">
        <p14:creationId xmlns:p14="http://schemas.microsoft.com/office/powerpoint/2010/main" val="2711405961"/>
      </p:ext>
    </p:extLst>
  </p:cSld>
  <p:clrMapOvr>
    <a:masterClrMapping/>
  </p:clrMapOvr>
  <p:transition spd="med"/>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19" name="Footer Placeholder 18"/>
          <p:cNvSpPr>
            <a:spLocks noGrp="1"/>
          </p:cNvSpPr>
          <p:nvPr>
            <p:ph type="ftr" sz="quarter" idx="11"/>
          </p:nvPr>
        </p:nvSpPr>
        <p:spPr/>
        <p:txBody>
          <a:bodyPr/>
          <a:lstStyle/>
          <a:p>
            <a:endParaRPr lang="en-US">
              <a:solidFill>
                <a:srgbClr val="646B86">
                  <a:shade val="50000"/>
                </a:srgbClr>
              </a:solidFill>
            </a:endParaRPr>
          </a:p>
        </p:txBody>
      </p:sp>
      <p:sp>
        <p:nvSpPr>
          <p:cNvPr id="27" name="Slide Number Placeholder 26"/>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259801294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5" name="Footer Placeholder 4"/>
          <p:cNvSpPr>
            <a:spLocks noGrp="1"/>
          </p:cNvSpPr>
          <p:nvPr>
            <p:ph type="ftr" sz="quarter" idx="11"/>
          </p:nvPr>
        </p:nvSpPr>
        <p:spPr/>
        <p:txBody>
          <a:bodyPr/>
          <a:lstStyle/>
          <a:p>
            <a:endParaRPr lang="en-US">
              <a:solidFill>
                <a:srgbClr val="646B86">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59543106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5" name="Footer Placeholder 4"/>
          <p:cNvSpPr>
            <a:spLocks noGrp="1"/>
          </p:cNvSpPr>
          <p:nvPr>
            <p:ph type="ftr" sz="quarter" idx="11"/>
          </p:nvPr>
        </p:nvSpPr>
        <p:spPr/>
        <p:txBody>
          <a:bodyPr/>
          <a:lstStyle/>
          <a:p>
            <a:endParaRPr lang="en-US">
              <a:solidFill>
                <a:srgbClr val="646B86">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416132217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6" name="Footer Placeholder 5"/>
          <p:cNvSpPr>
            <a:spLocks noGrp="1"/>
          </p:cNvSpPr>
          <p:nvPr>
            <p:ph type="ftr" sz="quarter" idx="11"/>
          </p:nvPr>
        </p:nvSpPr>
        <p:spPr/>
        <p:txBody>
          <a:bodyPr/>
          <a:lstStyle/>
          <a:p>
            <a:endParaRPr lang="en-US">
              <a:solidFill>
                <a:srgbClr val="646B86">
                  <a:shade val="50000"/>
                </a:srgbClr>
              </a:solidFill>
            </a:endParaRPr>
          </a:p>
        </p:txBody>
      </p:sp>
      <p:sp>
        <p:nvSpPr>
          <p:cNvPr id="7" name="Slide Number Placeholder 6"/>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19044892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8" name="Footer Placeholder 7"/>
          <p:cNvSpPr>
            <a:spLocks noGrp="1"/>
          </p:cNvSpPr>
          <p:nvPr>
            <p:ph type="ftr" sz="quarter" idx="11"/>
          </p:nvPr>
        </p:nvSpPr>
        <p:spPr/>
        <p:txBody>
          <a:bodyPr/>
          <a:lstStyle/>
          <a:p>
            <a:endParaRPr lang="en-US">
              <a:solidFill>
                <a:srgbClr val="646B86">
                  <a:shade val="50000"/>
                </a:srgbClr>
              </a:solidFill>
            </a:endParaRPr>
          </a:p>
        </p:txBody>
      </p:sp>
      <p:sp>
        <p:nvSpPr>
          <p:cNvPr id="9" name="Slide Number Placeholder 8"/>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14964008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8" name="Slide Number Placeholder 7"/>
          <p:cNvSpPr>
            <a:spLocks noGrp="1"/>
          </p:cNvSpPr>
          <p:nvPr>
            <p:ph type="sldNum" sz="quarter" idx="11"/>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
        <p:nvSpPr>
          <p:cNvPr id="9" name="Footer Placeholder 8"/>
          <p:cNvSpPr>
            <a:spLocks noGrp="1"/>
          </p:cNvSpPr>
          <p:nvPr>
            <p:ph type="ftr" sz="quarter" idx="12"/>
          </p:nvPr>
        </p:nvSpPr>
        <p:spPr/>
        <p:txBody>
          <a:bodyPr/>
          <a:lstStyle/>
          <a:p>
            <a:endParaRPr lang="en-US">
              <a:solidFill>
                <a:srgbClr val="646B86">
                  <a:shade val="50000"/>
                </a:srgbClr>
              </a:solidFill>
            </a:endParaRPr>
          </a:p>
        </p:txBody>
      </p:sp>
    </p:spTree>
    <p:extLst>
      <p:ext uri="{BB962C8B-B14F-4D97-AF65-F5344CB8AC3E}">
        <p14:creationId xmlns:p14="http://schemas.microsoft.com/office/powerpoint/2010/main" val="256634558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3" name="Footer Placeholder 2"/>
          <p:cNvSpPr>
            <a:spLocks noGrp="1"/>
          </p:cNvSpPr>
          <p:nvPr>
            <p:ph type="ftr" sz="quarter" idx="11"/>
          </p:nvPr>
        </p:nvSpPr>
        <p:spPr/>
        <p:txBody>
          <a:bodyPr/>
          <a:lstStyle/>
          <a:p>
            <a:endParaRPr lang="en-US">
              <a:solidFill>
                <a:srgbClr val="646B86">
                  <a:shade val="50000"/>
                </a:srgbClr>
              </a:solidFill>
            </a:endParaRPr>
          </a:p>
        </p:txBody>
      </p:sp>
      <p:sp>
        <p:nvSpPr>
          <p:cNvPr id="4" name="Slide Number Placeholder 3"/>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7470131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6" name="Footer Placeholder 5"/>
          <p:cNvSpPr>
            <a:spLocks noGrp="1"/>
          </p:cNvSpPr>
          <p:nvPr>
            <p:ph type="ftr" sz="quarter" idx="11"/>
          </p:nvPr>
        </p:nvSpPr>
        <p:spPr/>
        <p:txBody>
          <a:bodyPr/>
          <a:lstStyle/>
          <a:p>
            <a:endParaRPr lang="en-US">
              <a:solidFill>
                <a:srgbClr val="646B86">
                  <a:shade val="50000"/>
                </a:srgbClr>
              </a:solidFill>
            </a:endParaRPr>
          </a:p>
        </p:txBody>
      </p:sp>
      <p:sp>
        <p:nvSpPr>
          <p:cNvPr id="7" name="Slide Number Placeholder 6"/>
          <p:cNvSpPr>
            <a:spLocks noGrp="1"/>
          </p:cNvSpPr>
          <p:nvPr>
            <p:ph type="sldNum" sz="quarter" idx="12"/>
          </p:nvPr>
        </p:nvSpPr>
        <p:spPr>
          <a:xfrm>
            <a:off x="8156448" y="6422064"/>
            <a:ext cx="762000" cy="365125"/>
          </a:xfrm>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255519390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6" name="Footer Placeholder 5"/>
          <p:cNvSpPr>
            <a:spLocks noGrp="1"/>
          </p:cNvSpPr>
          <p:nvPr>
            <p:ph type="ftr" sz="quarter" idx="11"/>
          </p:nvPr>
        </p:nvSpPr>
        <p:spPr/>
        <p:txBody>
          <a:bodyPr/>
          <a:lstStyle/>
          <a:p>
            <a:endParaRPr lang="en-US">
              <a:solidFill>
                <a:srgbClr val="646B86">
                  <a:shade val="50000"/>
                </a:srgbClr>
              </a:solidFill>
            </a:endParaRPr>
          </a:p>
        </p:txBody>
      </p:sp>
      <p:sp>
        <p:nvSpPr>
          <p:cNvPr id="7" name="Slide Number Placeholder 6"/>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232471171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5" name="Footer Placeholder 4"/>
          <p:cNvSpPr>
            <a:spLocks noGrp="1"/>
          </p:cNvSpPr>
          <p:nvPr>
            <p:ph type="ftr" sz="quarter" idx="11"/>
          </p:nvPr>
        </p:nvSpPr>
        <p:spPr/>
        <p:txBody>
          <a:bodyPr/>
          <a:lstStyle/>
          <a:p>
            <a:endParaRPr lang="en-US">
              <a:solidFill>
                <a:srgbClr val="646B86">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81962864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5" name="Footer Placeholder 4"/>
          <p:cNvSpPr>
            <a:spLocks noGrp="1"/>
          </p:cNvSpPr>
          <p:nvPr>
            <p:ph type="ftr" sz="quarter" idx="11"/>
          </p:nvPr>
        </p:nvSpPr>
        <p:spPr/>
        <p:txBody>
          <a:bodyPr/>
          <a:lstStyle/>
          <a:p>
            <a:endParaRPr lang="en-US">
              <a:solidFill>
                <a:srgbClr val="646B86">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428567192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r>
              <a:rPr lang="en-US" smtClean="0">
                <a:solidFill>
                  <a:srgbClr val="646B86">
                    <a:shade val="50000"/>
                  </a:srgbClr>
                </a:solidFill>
              </a:rPr>
              <a:t>6/17/2012</a:t>
            </a:r>
            <a:endParaRPr lang="en-US">
              <a:solidFill>
                <a:srgbClr val="646B86">
                  <a:shade val="50000"/>
                </a:srgbClr>
              </a:solidFill>
            </a:endParaRPr>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solidFill>
                <a:srgbClr val="646B86">
                  <a:shade val="50000"/>
                </a:srgbClr>
              </a:solidFill>
            </a:endParaRPr>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6764146A-6DA7-478C-8EA9-68A384A70900}" type="slidenum">
              <a:rPr lang="en-US">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193080229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r>
              <a:rPr lang="en-US" smtClean="0">
                <a:solidFill>
                  <a:srgbClr val="646B86">
                    <a:shade val="50000"/>
                  </a:srgbClr>
                </a:solidFill>
              </a:rPr>
              <a:t>6/17/2012</a:t>
            </a:r>
            <a:endParaRPr lang="th-TH">
              <a:solidFill>
                <a:srgbClr val="646B86">
                  <a:shade val="50000"/>
                </a:srgbClr>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th-TH">
              <a:solidFill>
                <a:srgbClr val="646B86">
                  <a:shade val="50000"/>
                </a:srgbClr>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B0169B16-6467-4583-B92B-1B24F2DDF889}" type="slidenum">
              <a:rPr lang="en-US">
                <a:solidFill>
                  <a:srgbClr val="646B86">
                    <a:shade val="50000"/>
                  </a:srgbClr>
                </a:solidFill>
              </a:rPr>
              <a:pPr/>
              <a:t>‹#›</a:t>
            </a:fld>
            <a:endParaRPr lang="th-TH">
              <a:solidFill>
                <a:srgbClr val="646B86">
                  <a:shade val="50000"/>
                </a:srgbClr>
              </a:solidFill>
            </a:endParaRPr>
          </a:p>
        </p:txBody>
      </p:sp>
    </p:spTree>
    <p:extLst>
      <p:ext uri="{BB962C8B-B14F-4D97-AF65-F5344CB8AC3E}">
        <p14:creationId xmlns:p14="http://schemas.microsoft.com/office/powerpoint/2010/main" val="416855851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4" name="Shape 24"/>
          <p:cNvSpPr>
            <a:spLocks noGrp="1"/>
          </p:cNvSpPr>
          <p:nvPr>
            <p:ph type="title"/>
          </p:nvPr>
        </p:nvSpPr>
        <p:spPr>
          <a:prstGeom prst="rect">
            <a:avLst/>
          </a:prstGeom>
        </p:spPr>
        <p:txBody>
          <a:bodyPr tIns="32146" bIns="32146"/>
          <a:lstStyle/>
          <a:p>
            <a:pPr lvl="0">
              <a:defRPr sz="1800" b="0" spc="0">
                <a:solidFill>
                  <a:srgbClr val="000000"/>
                </a:solidFill>
              </a:defRPr>
            </a:pPr>
            <a:r>
              <a:rPr sz="3400" b="1" spc="-101">
                <a:solidFill>
                  <a:srgbClr val="EEEEEE"/>
                </a:solidFill>
              </a:rPr>
              <a:t>Title Text</a:t>
            </a:r>
          </a:p>
        </p:txBody>
      </p:sp>
      <p:sp>
        <p:nvSpPr>
          <p:cNvPr id="25" name="Shape 25"/>
          <p:cNvSpPr>
            <a:spLocks noGrp="1"/>
          </p:cNvSpPr>
          <p:nvPr>
            <p:ph type="body" idx="1"/>
          </p:nvPr>
        </p:nvSpPr>
        <p:spPr>
          <a:prstGeom prst="rect">
            <a:avLst/>
          </a:prstGeom>
        </p:spPr>
        <p:txBody>
          <a:bodyPr lIns="64291" tIns="32146" rIns="64291" bIns="32146"/>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2400">
                <a:solidFill>
                  <a:srgbClr val="EEEEEE"/>
                </a:solidFill>
              </a:rPr>
              <a:t>Body Level One</a:t>
            </a:r>
          </a:p>
          <a:p>
            <a:pPr lvl="1">
              <a:defRPr sz="1800">
                <a:solidFill>
                  <a:srgbClr val="000000"/>
                </a:solidFill>
              </a:defRPr>
            </a:pPr>
            <a:r>
              <a:rPr sz="2400">
                <a:solidFill>
                  <a:srgbClr val="EEEEEE"/>
                </a:solidFill>
              </a:rPr>
              <a:t>Body Level Two</a:t>
            </a:r>
          </a:p>
          <a:p>
            <a:pPr lvl="2">
              <a:defRPr sz="1800">
                <a:solidFill>
                  <a:srgbClr val="000000"/>
                </a:solidFill>
              </a:defRPr>
            </a:pPr>
            <a:r>
              <a:rPr sz="2400">
                <a:solidFill>
                  <a:srgbClr val="EEEEEE"/>
                </a:solidFill>
              </a:rPr>
              <a:t>Body Level Three</a:t>
            </a:r>
          </a:p>
          <a:p>
            <a:pPr lvl="3">
              <a:defRPr sz="1800">
                <a:solidFill>
                  <a:srgbClr val="000000"/>
                </a:solidFill>
              </a:defRPr>
            </a:pPr>
            <a:r>
              <a:rPr sz="2400">
                <a:solidFill>
                  <a:srgbClr val="EEEEEE"/>
                </a:solidFill>
              </a:rPr>
              <a:t>Body Level Four</a:t>
            </a:r>
          </a:p>
          <a:p>
            <a:pPr lvl="4">
              <a:defRPr sz="1800">
                <a:solidFill>
                  <a:srgbClr val="000000"/>
                </a:solidFill>
              </a:defRPr>
            </a:pPr>
            <a:r>
              <a:rPr sz="2400">
                <a:solidFill>
                  <a:srgbClr val="EEEEEE"/>
                </a:solidFill>
              </a:rPr>
              <a:t>Body Level Five</a:t>
            </a:r>
          </a:p>
        </p:txBody>
      </p:sp>
    </p:spTree>
    <p:extLst>
      <p:ext uri="{BB962C8B-B14F-4D97-AF65-F5344CB8AC3E}">
        <p14:creationId xmlns:p14="http://schemas.microsoft.com/office/powerpoint/2010/main" val="3588140957"/>
      </p:ext>
    </p:extLst>
  </p:cSld>
  <p:clrMapOvr>
    <a:masterClrMapping/>
  </p:clrMapOvr>
  <p:transition spd="med"/>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19" name="Footer Placeholder 18"/>
          <p:cNvSpPr>
            <a:spLocks noGrp="1"/>
          </p:cNvSpPr>
          <p:nvPr>
            <p:ph type="ftr" sz="quarter" idx="11"/>
          </p:nvPr>
        </p:nvSpPr>
        <p:spPr/>
        <p:txBody>
          <a:bodyPr/>
          <a:lstStyle/>
          <a:p>
            <a:endParaRPr lang="en-US">
              <a:solidFill>
                <a:srgbClr val="3B3B3B">
                  <a:shade val="50000"/>
                </a:srgbClr>
              </a:solidFill>
            </a:endParaRPr>
          </a:p>
        </p:txBody>
      </p:sp>
      <p:sp>
        <p:nvSpPr>
          <p:cNvPr id="27" name="Slide Number Placeholder 26"/>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272066663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5" name="Footer Placeholder 4"/>
          <p:cNvSpPr>
            <a:spLocks noGrp="1"/>
          </p:cNvSpPr>
          <p:nvPr>
            <p:ph type="ftr" sz="quarter" idx="11"/>
          </p:nvPr>
        </p:nvSpPr>
        <p:spPr/>
        <p:txBody>
          <a:bodyPr/>
          <a:lstStyle/>
          <a:p>
            <a:endParaRPr lang="en-US">
              <a:solidFill>
                <a:srgbClr val="3B3B3B">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31735577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5" name="Footer Placeholder 4"/>
          <p:cNvSpPr>
            <a:spLocks noGrp="1"/>
          </p:cNvSpPr>
          <p:nvPr>
            <p:ph type="ftr" sz="quarter" idx="11"/>
          </p:nvPr>
        </p:nvSpPr>
        <p:spPr/>
        <p:txBody>
          <a:bodyPr/>
          <a:lstStyle/>
          <a:p>
            <a:endParaRPr lang="en-US">
              <a:solidFill>
                <a:srgbClr val="3B3B3B">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2862721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B45149-E7CA-461F-A1A4-D248F6C80CE2}"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9431758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6" name="Footer Placeholder 5"/>
          <p:cNvSpPr>
            <a:spLocks noGrp="1"/>
          </p:cNvSpPr>
          <p:nvPr>
            <p:ph type="ftr" sz="quarter" idx="11"/>
          </p:nvPr>
        </p:nvSpPr>
        <p:spPr/>
        <p:txBody>
          <a:bodyPr/>
          <a:lstStyle/>
          <a:p>
            <a:endParaRPr lang="en-US">
              <a:solidFill>
                <a:srgbClr val="3B3B3B">
                  <a:shade val="50000"/>
                </a:srgbClr>
              </a:solidFill>
            </a:endParaRPr>
          </a:p>
        </p:txBody>
      </p:sp>
      <p:sp>
        <p:nvSpPr>
          <p:cNvPr id="7" name="Slide Number Placeholder 6"/>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257587764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8" name="Footer Placeholder 7"/>
          <p:cNvSpPr>
            <a:spLocks noGrp="1"/>
          </p:cNvSpPr>
          <p:nvPr>
            <p:ph type="ftr" sz="quarter" idx="11"/>
          </p:nvPr>
        </p:nvSpPr>
        <p:spPr/>
        <p:txBody>
          <a:bodyPr/>
          <a:lstStyle/>
          <a:p>
            <a:endParaRPr lang="en-US">
              <a:solidFill>
                <a:srgbClr val="3B3B3B">
                  <a:shade val="50000"/>
                </a:srgbClr>
              </a:solidFill>
            </a:endParaRPr>
          </a:p>
        </p:txBody>
      </p:sp>
      <p:sp>
        <p:nvSpPr>
          <p:cNvPr id="9" name="Slide Number Placeholder 8"/>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3693934199"/>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8" name="Slide Number Placeholder 7"/>
          <p:cNvSpPr>
            <a:spLocks noGrp="1"/>
          </p:cNvSpPr>
          <p:nvPr>
            <p:ph type="sldNum" sz="quarter" idx="11"/>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
        <p:nvSpPr>
          <p:cNvPr id="9" name="Footer Placeholder 8"/>
          <p:cNvSpPr>
            <a:spLocks noGrp="1"/>
          </p:cNvSpPr>
          <p:nvPr>
            <p:ph type="ftr" sz="quarter" idx="12"/>
          </p:nvPr>
        </p:nvSpPr>
        <p:spPr/>
        <p:txBody>
          <a:bodyPr/>
          <a:lstStyle/>
          <a:p>
            <a:endParaRPr lang="en-US">
              <a:solidFill>
                <a:srgbClr val="3B3B3B">
                  <a:shade val="50000"/>
                </a:srgbClr>
              </a:solidFill>
            </a:endParaRPr>
          </a:p>
        </p:txBody>
      </p:sp>
    </p:spTree>
    <p:extLst>
      <p:ext uri="{BB962C8B-B14F-4D97-AF65-F5344CB8AC3E}">
        <p14:creationId xmlns:p14="http://schemas.microsoft.com/office/powerpoint/2010/main" val="304727135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3" name="Footer Placeholder 2"/>
          <p:cNvSpPr>
            <a:spLocks noGrp="1"/>
          </p:cNvSpPr>
          <p:nvPr>
            <p:ph type="ftr" sz="quarter" idx="11"/>
          </p:nvPr>
        </p:nvSpPr>
        <p:spPr/>
        <p:txBody>
          <a:bodyPr/>
          <a:lstStyle/>
          <a:p>
            <a:endParaRPr lang="en-US">
              <a:solidFill>
                <a:srgbClr val="3B3B3B">
                  <a:shade val="50000"/>
                </a:srgbClr>
              </a:solidFill>
            </a:endParaRPr>
          </a:p>
        </p:txBody>
      </p:sp>
      <p:sp>
        <p:nvSpPr>
          <p:cNvPr id="4" name="Slide Number Placeholder 3"/>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412020452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6" name="Footer Placeholder 5"/>
          <p:cNvSpPr>
            <a:spLocks noGrp="1"/>
          </p:cNvSpPr>
          <p:nvPr>
            <p:ph type="ftr" sz="quarter" idx="11"/>
          </p:nvPr>
        </p:nvSpPr>
        <p:spPr/>
        <p:txBody>
          <a:bodyPr/>
          <a:lstStyle/>
          <a:p>
            <a:endParaRPr lang="en-US">
              <a:solidFill>
                <a:srgbClr val="3B3B3B">
                  <a:shade val="50000"/>
                </a:srgbClr>
              </a:solidFill>
            </a:endParaRPr>
          </a:p>
        </p:txBody>
      </p:sp>
      <p:sp>
        <p:nvSpPr>
          <p:cNvPr id="7" name="Slide Number Placeholder 6"/>
          <p:cNvSpPr>
            <a:spLocks noGrp="1"/>
          </p:cNvSpPr>
          <p:nvPr>
            <p:ph type="sldNum" sz="quarter" idx="12"/>
          </p:nvPr>
        </p:nvSpPr>
        <p:spPr>
          <a:xfrm>
            <a:off x="8156448" y="6422064"/>
            <a:ext cx="762000" cy="365125"/>
          </a:xfrm>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55819321"/>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6" name="Footer Placeholder 5"/>
          <p:cNvSpPr>
            <a:spLocks noGrp="1"/>
          </p:cNvSpPr>
          <p:nvPr>
            <p:ph type="ftr" sz="quarter" idx="11"/>
          </p:nvPr>
        </p:nvSpPr>
        <p:spPr/>
        <p:txBody>
          <a:bodyPr/>
          <a:lstStyle/>
          <a:p>
            <a:endParaRPr lang="en-US">
              <a:solidFill>
                <a:srgbClr val="3B3B3B">
                  <a:shade val="50000"/>
                </a:srgbClr>
              </a:solidFill>
            </a:endParaRPr>
          </a:p>
        </p:txBody>
      </p:sp>
      <p:sp>
        <p:nvSpPr>
          <p:cNvPr id="7" name="Slide Number Placeholder 6"/>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134217271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5" name="Footer Placeholder 4"/>
          <p:cNvSpPr>
            <a:spLocks noGrp="1"/>
          </p:cNvSpPr>
          <p:nvPr>
            <p:ph type="ftr" sz="quarter" idx="11"/>
          </p:nvPr>
        </p:nvSpPr>
        <p:spPr/>
        <p:txBody>
          <a:bodyPr/>
          <a:lstStyle/>
          <a:p>
            <a:endParaRPr lang="en-US">
              <a:solidFill>
                <a:srgbClr val="3B3B3B">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20943312"/>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5" name="Footer Placeholder 4"/>
          <p:cNvSpPr>
            <a:spLocks noGrp="1"/>
          </p:cNvSpPr>
          <p:nvPr>
            <p:ph type="ftr" sz="quarter" idx="11"/>
          </p:nvPr>
        </p:nvSpPr>
        <p:spPr/>
        <p:txBody>
          <a:bodyPr/>
          <a:lstStyle/>
          <a:p>
            <a:endParaRPr lang="en-US">
              <a:solidFill>
                <a:srgbClr val="3B3B3B">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113537352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r>
              <a:rPr lang="en-US" smtClean="0">
                <a:solidFill>
                  <a:srgbClr val="3B3B3B">
                    <a:shade val="50000"/>
                  </a:srgbClr>
                </a:solidFill>
              </a:rPr>
              <a:t>6/17/2012</a:t>
            </a:r>
            <a:endParaRPr lang="en-US">
              <a:solidFill>
                <a:srgbClr val="3B3B3B">
                  <a:shade val="50000"/>
                </a:srgbClr>
              </a:solidFill>
            </a:endParaRPr>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solidFill>
                <a:srgbClr val="3B3B3B">
                  <a:shade val="50000"/>
                </a:srgbClr>
              </a:solidFill>
            </a:endParaRPr>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6764146A-6DA7-478C-8EA9-68A384A70900}" type="slidenum">
              <a:rPr lang="en-US">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236489222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r>
              <a:rPr lang="en-US" smtClean="0">
                <a:solidFill>
                  <a:srgbClr val="3B3B3B">
                    <a:shade val="50000"/>
                  </a:srgbClr>
                </a:solidFill>
              </a:rPr>
              <a:t>6/17/2012</a:t>
            </a:r>
            <a:endParaRPr lang="th-TH">
              <a:solidFill>
                <a:srgbClr val="3B3B3B">
                  <a:shade val="50000"/>
                </a:srgbClr>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th-TH">
              <a:solidFill>
                <a:srgbClr val="3B3B3B">
                  <a:shade val="50000"/>
                </a:srgbClr>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B0169B16-6467-4583-B92B-1B24F2DDF889}" type="slidenum">
              <a:rPr lang="en-US">
                <a:solidFill>
                  <a:srgbClr val="3B3B3B">
                    <a:shade val="50000"/>
                  </a:srgbClr>
                </a:solidFill>
              </a:rPr>
              <a:pPr/>
              <a:t>‹#›</a:t>
            </a:fld>
            <a:endParaRPr lang="th-TH">
              <a:solidFill>
                <a:srgbClr val="3B3B3B">
                  <a:shade val="50000"/>
                </a:srgbClr>
              </a:solidFill>
            </a:endParaRPr>
          </a:p>
        </p:txBody>
      </p:sp>
    </p:spTree>
    <p:extLst>
      <p:ext uri="{BB962C8B-B14F-4D97-AF65-F5344CB8AC3E}">
        <p14:creationId xmlns:p14="http://schemas.microsoft.com/office/powerpoint/2010/main" val="18130932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F6F21B-EB48-458C-80FB-A86C9F89D1D0}"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7231974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19" name="Footer Placeholder 18"/>
          <p:cNvSpPr>
            <a:spLocks noGrp="1"/>
          </p:cNvSpPr>
          <p:nvPr>
            <p:ph type="ftr" sz="quarter" idx="11"/>
          </p:nvPr>
        </p:nvSpPr>
        <p:spPr/>
        <p:txBody>
          <a:bodyPr/>
          <a:lstStyle/>
          <a:p>
            <a:endParaRPr lang="en-US">
              <a:solidFill>
                <a:srgbClr val="3B3B3B">
                  <a:shade val="50000"/>
                </a:srgbClr>
              </a:solidFill>
            </a:endParaRPr>
          </a:p>
        </p:txBody>
      </p:sp>
      <p:sp>
        <p:nvSpPr>
          <p:cNvPr id="27" name="Slide Number Placeholder 26"/>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293046606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5" name="Footer Placeholder 4"/>
          <p:cNvSpPr>
            <a:spLocks noGrp="1"/>
          </p:cNvSpPr>
          <p:nvPr>
            <p:ph type="ftr" sz="quarter" idx="11"/>
          </p:nvPr>
        </p:nvSpPr>
        <p:spPr/>
        <p:txBody>
          <a:bodyPr/>
          <a:lstStyle/>
          <a:p>
            <a:endParaRPr lang="en-US">
              <a:solidFill>
                <a:srgbClr val="3B3B3B">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326814287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5" name="Footer Placeholder 4"/>
          <p:cNvSpPr>
            <a:spLocks noGrp="1"/>
          </p:cNvSpPr>
          <p:nvPr>
            <p:ph type="ftr" sz="quarter" idx="11"/>
          </p:nvPr>
        </p:nvSpPr>
        <p:spPr/>
        <p:txBody>
          <a:bodyPr/>
          <a:lstStyle/>
          <a:p>
            <a:endParaRPr lang="en-US">
              <a:solidFill>
                <a:srgbClr val="3B3B3B">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2925803779"/>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6" name="Footer Placeholder 5"/>
          <p:cNvSpPr>
            <a:spLocks noGrp="1"/>
          </p:cNvSpPr>
          <p:nvPr>
            <p:ph type="ftr" sz="quarter" idx="11"/>
          </p:nvPr>
        </p:nvSpPr>
        <p:spPr/>
        <p:txBody>
          <a:bodyPr/>
          <a:lstStyle/>
          <a:p>
            <a:endParaRPr lang="en-US">
              <a:solidFill>
                <a:srgbClr val="3B3B3B">
                  <a:shade val="50000"/>
                </a:srgbClr>
              </a:solidFill>
            </a:endParaRPr>
          </a:p>
        </p:txBody>
      </p:sp>
      <p:sp>
        <p:nvSpPr>
          <p:cNvPr id="7" name="Slide Number Placeholder 6"/>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378058416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8" name="Footer Placeholder 7"/>
          <p:cNvSpPr>
            <a:spLocks noGrp="1"/>
          </p:cNvSpPr>
          <p:nvPr>
            <p:ph type="ftr" sz="quarter" idx="11"/>
          </p:nvPr>
        </p:nvSpPr>
        <p:spPr/>
        <p:txBody>
          <a:bodyPr/>
          <a:lstStyle/>
          <a:p>
            <a:endParaRPr lang="en-US">
              <a:solidFill>
                <a:srgbClr val="3B3B3B">
                  <a:shade val="50000"/>
                </a:srgbClr>
              </a:solidFill>
            </a:endParaRPr>
          </a:p>
        </p:txBody>
      </p:sp>
      <p:sp>
        <p:nvSpPr>
          <p:cNvPr id="9" name="Slide Number Placeholder 8"/>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1395955228"/>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8" name="Slide Number Placeholder 7"/>
          <p:cNvSpPr>
            <a:spLocks noGrp="1"/>
          </p:cNvSpPr>
          <p:nvPr>
            <p:ph type="sldNum" sz="quarter" idx="11"/>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
        <p:nvSpPr>
          <p:cNvPr id="9" name="Footer Placeholder 8"/>
          <p:cNvSpPr>
            <a:spLocks noGrp="1"/>
          </p:cNvSpPr>
          <p:nvPr>
            <p:ph type="ftr" sz="quarter" idx="12"/>
          </p:nvPr>
        </p:nvSpPr>
        <p:spPr/>
        <p:txBody>
          <a:bodyPr/>
          <a:lstStyle/>
          <a:p>
            <a:endParaRPr lang="en-US">
              <a:solidFill>
                <a:srgbClr val="3B3B3B">
                  <a:shade val="50000"/>
                </a:srgbClr>
              </a:solidFill>
            </a:endParaRPr>
          </a:p>
        </p:txBody>
      </p:sp>
    </p:spTree>
    <p:extLst>
      <p:ext uri="{BB962C8B-B14F-4D97-AF65-F5344CB8AC3E}">
        <p14:creationId xmlns:p14="http://schemas.microsoft.com/office/powerpoint/2010/main" val="261795126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3" name="Footer Placeholder 2"/>
          <p:cNvSpPr>
            <a:spLocks noGrp="1"/>
          </p:cNvSpPr>
          <p:nvPr>
            <p:ph type="ftr" sz="quarter" idx="11"/>
          </p:nvPr>
        </p:nvSpPr>
        <p:spPr/>
        <p:txBody>
          <a:bodyPr/>
          <a:lstStyle/>
          <a:p>
            <a:endParaRPr lang="en-US">
              <a:solidFill>
                <a:srgbClr val="3B3B3B">
                  <a:shade val="50000"/>
                </a:srgbClr>
              </a:solidFill>
            </a:endParaRPr>
          </a:p>
        </p:txBody>
      </p:sp>
      <p:sp>
        <p:nvSpPr>
          <p:cNvPr id="4" name="Slide Number Placeholder 3"/>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334082714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6" name="Footer Placeholder 5"/>
          <p:cNvSpPr>
            <a:spLocks noGrp="1"/>
          </p:cNvSpPr>
          <p:nvPr>
            <p:ph type="ftr" sz="quarter" idx="11"/>
          </p:nvPr>
        </p:nvSpPr>
        <p:spPr/>
        <p:txBody>
          <a:bodyPr/>
          <a:lstStyle/>
          <a:p>
            <a:endParaRPr lang="en-US">
              <a:solidFill>
                <a:srgbClr val="3B3B3B">
                  <a:shade val="50000"/>
                </a:srgbClr>
              </a:solidFill>
            </a:endParaRPr>
          </a:p>
        </p:txBody>
      </p:sp>
      <p:sp>
        <p:nvSpPr>
          <p:cNvPr id="7" name="Slide Number Placeholder 6"/>
          <p:cNvSpPr>
            <a:spLocks noGrp="1"/>
          </p:cNvSpPr>
          <p:nvPr>
            <p:ph type="sldNum" sz="quarter" idx="12"/>
          </p:nvPr>
        </p:nvSpPr>
        <p:spPr>
          <a:xfrm>
            <a:off x="8156448" y="6422064"/>
            <a:ext cx="762000" cy="365125"/>
          </a:xfrm>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3045895845"/>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6" name="Footer Placeholder 5"/>
          <p:cNvSpPr>
            <a:spLocks noGrp="1"/>
          </p:cNvSpPr>
          <p:nvPr>
            <p:ph type="ftr" sz="quarter" idx="11"/>
          </p:nvPr>
        </p:nvSpPr>
        <p:spPr/>
        <p:txBody>
          <a:bodyPr/>
          <a:lstStyle/>
          <a:p>
            <a:endParaRPr lang="en-US">
              <a:solidFill>
                <a:srgbClr val="3B3B3B">
                  <a:shade val="50000"/>
                </a:srgbClr>
              </a:solidFill>
            </a:endParaRPr>
          </a:p>
        </p:txBody>
      </p:sp>
      <p:sp>
        <p:nvSpPr>
          <p:cNvPr id="7" name="Slide Number Placeholder 6"/>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272940004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5" name="Footer Placeholder 4"/>
          <p:cNvSpPr>
            <a:spLocks noGrp="1"/>
          </p:cNvSpPr>
          <p:nvPr>
            <p:ph type="ftr" sz="quarter" idx="11"/>
          </p:nvPr>
        </p:nvSpPr>
        <p:spPr/>
        <p:txBody>
          <a:bodyPr/>
          <a:lstStyle/>
          <a:p>
            <a:endParaRPr lang="en-US">
              <a:solidFill>
                <a:srgbClr val="3B3B3B">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26930521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A09A3F-17C7-40BE-B6AD-112060C76E42}"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39436185"/>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5" name="Footer Placeholder 4"/>
          <p:cNvSpPr>
            <a:spLocks noGrp="1"/>
          </p:cNvSpPr>
          <p:nvPr>
            <p:ph type="ftr" sz="quarter" idx="11"/>
          </p:nvPr>
        </p:nvSpPr>
        <p:spPr/>
        <p:txBody>
          <a:bodyPr/>
          <a:lstStyle/>
          <a:p>
            <a:endParaRPr lang="en-US">
              <a:solidFill>
                <a:srgbClr val="3B3B3B">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876644025"/>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r>
              <a:rPr lang="en-US" smtClean="0">
                <a:solidFill>
                  <a:srgbClr val="3B3B3B">
                    <a:shade val="50000"/>
                  </a:srgbClr>
                </a:solidFill>
              </a:rPr>
              <a:t>6/17/2012</a:t>
            </a:r>
            <a:endParaRPr lang="en-US">
              <a:solidFill>
                <a:srgbClr val="3B3B3B">
                  <a:shade val="50000"/>
                </a:srgbClr>
              </a:solidFill>
            </a:endParaRPr>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solidFill>
                <a:srgbClr val="3B3B3B">
                  <a:shade val="50000"/>
                </a:srgbClr>
              </a:solidFill>
            </a:endParaRPr>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6764146A-6DA7-478C-8EA9-68A384A70900}" type="slidenum">
              <a:rPr lang="en-US">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138393063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r>
              <a:rPr lang="en-US" smtClean="0">
                <a:solidFill>
                  <a:srgbClr val="3B3B3B">
                    <a:shade val="50000"/>
                  </a:srgbClr>
                </a:solidFill>
              </a:rPr>
              <a:t>6/17/2012</a:t>
            </a:r>
            <a:endParaRPr lang="th-TH">
              <a:solidFill>
                <a:srgbClr val="3B3B3B">
                  <a:shade val="50000"/>
                </a:srgbClr>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th-TH">
              <a:solidFill>
                <a:srgbClr val="3B3B3B">
                  <a:shade val="50000"/>
                </a:srgbClr>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B0169B16-6467-4583-B92B-1B24F2DDF889}" type="slidenum">
              <a:rPr lang="en-US">
                <a:solidFill>
                  <a:srgbClr val="3B3B3B">
                    <a:shade val="50000"/>
                  </a:srgbClr>
                </a:solidFill>
              </a:rPr>
              <a:pPr/>
              <a:t>‹#›</a:t>
            </a:fld>
            <a:endParaRPr lang="th-TH">
              <a:solidFill>
                <a:srgbClr val="3B3B3B">
                  <a:shade val="50000"/>
                </a:srgbClr>
              </a:solidFill>
            </a:endParaRPr>
          </a:p>
        </p:txBody>
      </p:sp>
    </p:spTree>
    <p:extLst>
      <p:ext uri="{BB962C8B-B14F-4D97-AF65-F5344CB8AC3E}">
        <p14:creationId xmlns:p14="http://schemas.microsoft.com/office/powerpoint/2010/main" val="147764673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1170E72-21A4-4D1F-9F34-2BFBF2267AE2}"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28926499"/>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A429D3-EB49-4672-8000-0BBE6D57B4AE}"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07868046"/>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9FEB33-A66F-456B-9666-4BEB730FB9EE}"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035674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62B9AC9-FF52-4FBF-84C2-9AF450C35830}"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69613609"/>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4C9A601-0B03-4620-8B17-5E756DC0113B}" type="datetime1">
              <a:rPr lang="en-US" smtClean="0">
                <a:solidFill>
                  <a:prstClr val="black">
                    <a:tint val="75000"/>
                  </a:prstClr>
                </a:solidFill>
              </a:rPr>
              <a:pPr/>
              <a:t>8/18/2017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92761462"/>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64883B-7450-45B9-AC82-CF4E69C1F605}" type="datetime1">
              <a:rPr lang="en-US" smtClean="0">
                <a:solidFill>
                  <a:prstClr val="black">
                    <a:tint val="75000"/>
                  </a:prstClr>
                </a:solidFill>
              </a:rPr>
              <a:pPr/>
              <a:t>8/18/2017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05720171"/>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F61501-F700-4549-A20C-F9A5419908F8}" type="datetime1">
              <a:rPr lang="en-US" smtClean="0">
                <a:solidFill>
                  <a:prstClr val="black">
                    <a:tint val="75000"/>
                  </a:prstClr>
                </a:solidFill>
              </a:rPr>
              <a:pPr/>
              <a:t>8/18/2017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50656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2810BDE-E643-4B18-8E0D-D53E16F681AA}"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11421622"/>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D538EB-5B4B-4AAF-A570-689FF8A9A532}"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61785470"/>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AD5AE8-3C06-49EA-BDE5-32C2BCCB9240}"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82894423"/>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520F7B-31F1-434E-9271-EAF39434FAF9}"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59632204"/>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2DA16C-32F5-462A-896F-D3F47D4F0C3B}"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96923637"/>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19" name="Footer Placeholder 18"/>
          <p:cNvSpPr>
            <a:spLocks noGrp="1"/>
          </p:cNvSpPr>
          <p:nvPr>
            <p:ph type="ftr" sz="quarter" idx="11"/>
          </p:nvPr>
        </p:nvSpPr>
        <p:spPr/>
        <p:txBody>
          <a:bodyPr/>
          <a:lstStyle/>
          <a:p>
            <a:endParaRPr lang="en-US">
              <a:solidFill>
                <a:srgbClr val="646B86">
                  <a:shade val="50000"/>
                </a:srgbClr>
              </a:solidFill>
            </a:endParaRPr>
          </a:p>
        </p:txBody>
      </p:sp>
      <p:sp>
        <p:nvSpPr>
          <p:cNvPr id="27" name="Slide Number Placeholder 26"/>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2412259293"/>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5" name="Footer Placeholder 4"/>
          <p:cNvSpPr>
            <a:spLocks noGrp="1"/>
          </p:cNvSpPr>
          <p:nvPr>
            <p:ph type="ftr" sz="quarter" idx="11"/>
          </p:nvPr>
        </p:nvSpPr>
        <p:spPr/>
        <p:txBody>
          <a:bodyPr/>
          <a:lstStyle/>
          <a:p>
            <a:endParaRPr lang="en-US">
              <a:solidFill>
                <a:srgbClr val="646B86">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139711053"/>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5" name="Footer Placeholder 4"/>
          <p:cNvSpPr>
            <a:spLocks noGrp="1"/>
          </p:cNvSpPr>
          <p:nvPr>
            <p:ph type="ftr" sz="quarter" idx="11"/>
          </p:nvPr>
        </p:nvSpPr>
        <p:spPr/>
        <p:txBody>
          <a:bodyPr/>
          <a:lstStyle/>
          <a:p>
            <a:endParaRPr lang="en-US">
              <a:solidFill>
                <a:srgbClr val="646B86">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1242639439"/>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6" name="Footer Placeholder 5"/>
          <p:cNvSpPr>
            <a:spLocks noGrp="1"/>
          </p:cNvSpPr>
          <p:nvPr>
            <p:ph type="ftr" sz="quarter" idx="11"/>
          </p:nvPr>
        </p:nvSpPr>
        <p:spPr/>
        <p:txBody>
          <a:bodyPr/>
          <a:lstStyle/>
          <a:p>
            <a:endParaRPr lang="en-US">
              <a:solidFill>
                <a:srgbClr val="646B86">
                  <a:shade val="50000"/>
                </a:srgbClr>
              </a:solidFill>
            </a:endParaRPr>
          </a:p>
        </p:txBody>
      </p:sp>
      <p:sp>
        <p:nvSpPr>
          <p:cNvPr id="7" name="Slide Number Placeholder 6"/>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67472854"/>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8" name="Footer Placeholder 7"/>
          <p:cNvSpPr>
            <a:spLocks noGrp="1"/>
          </p:cNvSpPr>
          <p:nvPr>
            <p:ph type="ftr" sz="quarter" idx="11"/>
          </p:nvPr>
        </p:nvSpPr>
        <p:spPr/>
        <p:txBody>
          <a:bodyPr/>
          <a:lstStyle/>
          <a:p>
            <a:endParaRPr lang="en-US">
              <a:solidFill>
                <a:srgbClr val="646B86">
                  <a:shade val="50000"/>
                </a:srgbClr>
              </a:solidFill>
            </a:endParaRPr>
          </a:p>
        </p:txBody>
      </p:sp>
      <p:sp>
        <p:nvSpPr>
          <p:cNvPr id="9" name="Slide Number Placeholder 8"/>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1363729037"/>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8" name="Slide Number Placeholder 7"/>
          <p:cNvSpPr>
            <a:spLocks noGrp="1"/>
          </p:cNvSpPr>
          <p:nvPr>
            <p:ph type="sldNum" sz="quarter" idx="11"/>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
        <p:nvSpPr>
          <p:cNvPr id="9" name="Footer Placeholder 8"/>
          <p:cNvSpPr>
            <a:spLocks noGrp="1"/>
          </p:cNvSpPr>
          <p:nvPr>
            <p:ph type="ftr" sz="quarter" idx="12"/>
          </p:nvPr>
        </p:nvSpPr>
        <p:spPr/>
        <p:txBody>
          <a:bodyPr/>
          <a:lstStyle/>
          <a:p>
            <a:endParaRPr lang="en-US">
              <a:solidFill>
                <a:srgbClr val="646B86">
                  <a:shade val="50000"/>
                </a:srgbClr>
              </a:solidFill>
            </a:endParaRPr>
          </a:p>
        </p:txBody>
      </p:sp>
    </p:spTree>
    <p:extLst>
      <p:ext uri="{BB962C8B-B14F-4D97-AF65-F5344CB8AC3E}">
        <p14:creationId xmlns:p14="http://schemas.microsoft.com/office/powerpoint/2010/main" val="14611373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1C8E50-FF60-476F-AFEC-762039A96369}" type="datetime1">
              <a:rPr lang="en-US" smtClean="0">
                <a:solidFill>
                  <a:prstClr val="black">
                    <a:tint val="75000"/>
                  </a:prstClr>
                </a:solidFill>
              </a:rPr>
              <a:pPr/>
              <a:t>8/18/2017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80189383"/>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3" name="Footer Placeholder 2"/>
          <p:cNvSpPr>
            <a:spLocks noGrp="1"/>
          </p:cNvSpPr>
          <p:nvPr>
            <p:ph type="ftr" sz="quarter" idx="11"/>
          </p:nvPr>
        </p:nvSpPr>
        <p:spPr/>
        <p:txBody>
          <a:bodyPr/>
          <a:lstStyle/>
          <a:p>
            <a:endParaRPr lang="en-US">
              <a:solidFill>
                <a:srgbClr val="646B86">
                  <a:shade val="50000"/>
                </a:srgbClr>
              </a:solidFill>
            </a:endParaRPr>
          </a:p>
        </p:txBody>
      </p:sp>
      <p:sp>
        <p:nvSpPr>
          <p:cNvPr id="4" name="Slide Number Placeholder 3"/>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1593145260"/>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6" name="Footer Placeholder 5"/>
          <p:cNvSpPr>
            <a:spLocks noGrp="1"/>
          </p:cNvSpPr>
          <p:nvPr>
            <p:ph type="ftr" sz="quarter" idx="11"/>
          </p:nvPr>
        </p:nvSpPr>
        <p:spPr/>
        <p:txBody>
          <a:bodyPr/>
          <a:lstStyle/>
          <a:p>
            <a:endParaRPr lang="en-US">
              <a:solidFill>
                <a:srgbClr val="646B86">
                  <a:shade val="50000"/>
                </a:srgbClr>
              </a:solidFill>
            </a:endParaRPr>
          </a:p>
        </p:txBody>
      </p:sp>
      <p:sp>
        <p:nvSpPr>
          <p:cNvPr id="7" name="Slide Number Placeholder 6"/>
          <p:cNvSpPr>
            <a:spLocks noGrp="1"/>
          </p:cNvSpPr>
          <p:nvPr>
            <p:ph type="sldNum" sz="quarter" idx="12"/>
          </p:nvPr>
        </p:nvSpPr>
        <p:spPr>
          <a:xfrm>
            <a:off x="8156448" y="6422064"/>
            <a:ext cx="762000" cy="365125"/>
          </a:xfrm>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1517162418"/>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6" name="Footer Placeholder 5"/>
          <p:cNvSpPr>
            <a:spLocks noGrp="1"/>
          </p:cNvSpPr>
          <p:nvPr>
            <p:ph type="ftr" sz="quarter" idx="11"/>
          </p:nvPr>
        </p:nvSpPr>
        <p:spPr/>
        <p:txBody>
          <a:bodyPr/>
          <a:lstStyle/>
          <a:p>
            <a:endParaRPr lang="en-US">
              <a:solidFill>
                <a:srgbClr val="646B86">
                  <a:shade val="50000"/>
                </a:srgbClr>
              </a:solidFill>
            </a:endParaRPr>
          </a:p>
        </p:txBody>
      </p:sp>
      <p:sp>
        <p:nvSpPr>
          <p:cNvPr id="7" name="Slide Number Placeholder 6"/>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3139862095"/>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5" name="Footer Placeholder 4"/>
          <p:cNvSpPr>
            <a:spLocks noGrp="1"/>
          </p:cNvSpPr>
          <p:nvPr>
            <p:ph type="ftr" sz="quarter" idx="11"/>
          </p:nvPr>
        </p:nvSpPr>
        <p:spPr/>
        <p:txBody>
          <a:bodyPr/>
          <a:lstStyle/>
          <a:p>
            <a:endParaRPr lang="en-US">
              <a:solidFill>
                <a:srgbClr val="646B86">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1370169903"/>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5" name="Footer Placeholder 4"/>
          <p:cNvSpPr>
            <a:spLocks noGrp="1"/>
          </p:cNvSpPr>
          <p:nvPr>
            <p:ph type="ftr" sz="quarter" idx="11"/>
          </p:nvPr>
        </p:nvSpPr>
        <p:spPr/>
        <p:txBody>
          <a:bodyPr/>
          <a:lstStyle/>
          <a:p>
            <a:endParaRPr lang="en-US">
              <a:solidFill>
                <a:srgbClr val="646B86">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3023450220"/>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r>
              <a:rPr lang="en-US" smtClean="0">
                <a:solidFill>
                  <a:srgbClr val="646B86">
                    <a:shade val="50000"/>
                  </a:srgbClr>
                </a:solidFill>
              </a:rPr>
              <a:t>6/17/2012</a:t>
            </a:r>
            <a:endParaRPr lang="en-US">
              <a:solidFill>
                <a:srgbClr val="646B86">
                  <a:shade val="50000"/>
                </a:srgbClr>
              </a:solidFill>
            </a:endParaRPr>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solidFill>
                <a:srgbClr val="646B86">
                  <a:shade val="50000"/>
                </a:srgbClr>
              </a:solidFill>
            </a:endParaRPr>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6764146A-6DA7-478C-8EA9-68A384A70900}" type="slidenum">
              <a:rPr lang="en-US">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3359958959"/>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r>
              <a:rPr lang="en-US" smtClean="0">
                <a:solidFill>
                  <a:srgbClr val="646B86">
                    <a:shade val="50000"/>
                  </a:srgbClr>
                </a:solidFill>
              </a:rPr>
              <a:t>6/17/2012</a:t>
            </a:r>
            <a:endParaRPr lang="th-TH">
              <a:solidFill>
                <a:srgbClr val="646B86">
                  <a:shade val="50000"/>
                </a:srgbClr>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th-TH">
              <a:solidFill>
                <a:srgbClr val="646B86">
                  <a:shade val="50000"/>
                </a:srgbClr>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B0169B16-6467-4583-B92B-1B24F2DDF889}" type="slidenum">
              <a:rPr lang="en-US">
                <a:solidFill>
                  <a:srgbClr val="646B86">
                    <a:shade val="50000"/>
                  </a:srgbClr>
                </a:solidFill>
              </a:rPr>
              <a:pPr/>
              <a:t>‹#›</a:t>
            </a:fld>
            <a:endParaRPr lang="th-TH">
              <a:solidFill>
                <a:srgbClr val="646B86">
                  <a:shade val="50000"/>
                </a:srgbClr>
              </a:solidFill>
            </a:endParaRPr>
          </a:p>
        </p:txBody>
      </p:sp>
    </p:spTree>
    <p:extLst>
      <p:ext uri="{BB962C8B-B14F-4D97-AF65-F5344CB8AC3E}">
        <p14:creationId xmlns:p14="http://schemas.microsoft.com/office/powerpoint/2010/main" val="3080509575"/>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31170E72-21A4-4D1F-9F34-2BFBF2267AE2}" type="datetime1">
              <a:rPr lang="en-US" smtClean="0">
                <a:solidFill>
                  <a:prstClr val="black">
                    <a:tint val="75000"/>
                  </a:prstClr>
                </a:solidFill>
              </a:rPr>
              <a:pPr/>
              <a:t>8/18/2017</a:t>
            </a:fld>
            <a:endParaRPr lang="en-US">
              <a:solidFill>
                <a:prstClr val="black">
                  <a:tint val="75000"/>
                </a:prstClr>
              </a:solidFill>
            </a:endParaRPr>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a:solidFill>
                <a:prstClr val="black">
                  <a:tint val="75000"/>
                </a:prstClr>
              </a:solidFill>
            </a:endParaRPr>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en-US" smtClean="0"/>
              <a:t>Click to edit Master title style</a:t>
            </a:r>
            <a:endParaRPr lang="en-US" dirty="0"/>
          </a:p>
        </p:txBody>
      </p:sp>
    </p:spTree>
    <p:extLst>
      <p:ext uri="{BB962C8B-B14F-4D97-AF65-F5344CB8AC3E}">
        <p14:creationId xmlns:p14="http://schemas.microsoft.com/office/powerpoint/2010/main" val="1658481904"/>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6A429D3-EB49-4672-8000-0BBE6D57B4AE}"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2034423"/>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759FEB33-A66F-456B-9666-4BEB730FB9EE}" type="datetime1">
              <a:rPr lang="en-US" smtClean="0">
                <a:solidFill>
                  <a:prstClr val="black">
                    <a:tint val="75000"/>
                  </a:prstClr>
                </a:solidFill>
              </a:rPr>
              <a:pPr/>
              <a:t>8/18/2017</a:t>
            </a:fld>
            <a:endParaRPr lang="en-US">
              <a:solidFill>
                <a:prstClr val="black">
                  <a:tint val="75000"/>
                </a:prstClr>
              </a:solidFill>
            </a:endParaRPr>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a:solidFill>
                <a:prstClr val="black">
                  <a:tint val="75000"/>
                </a:prstClr>
              </a:solidFill>
            </a:endParaRPr>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en-US" smtClean="0"/>
              <a:t>Click to edit Master title style</a:t>
            </a:r>
            <a:endParaRPr lang="en-US" dirty="0"/>
          </a:p>
        </p:txBody>
      </p:sp>
    </p:spTree>
    <p:extLst>
      <p:ext uri="{BB962C8B-B14F-4D97-AF65-F5344CB8AC3E}">
        <p14:creationId xmlns:p14="http://schemas.microsoft.com/office/powerpoint/2010/main" val="21156422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8D8D6F-C472-4D48-A841-0A7A04CE3FCB}" type="datetime1">
              <a:rPr lang="en-US" smtClean="0">
                <a:solidFill>
                  <a:prstClr val="black">
                    <a:tint val="75000"/>
                  </a:prstClr>
                </a:solidFill>
              </a:rPr>
              <a:pPr/>
              <a:t>8/18/2017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8452936"/>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62B9AC9-FF52-4FBF-84C2-9AF450C35830}"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
        <p:nvSpPr>
          <p:cNvPr id="8" name="Title 7"/>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08954461"/>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4C9A601-0B03-4620-8B17-5E756DC0113B}" type="datetime1">
              <a:rPr lang="en-US" smtClean="0">
                <a:solidFill>
                  <a:prstClr val="black">
                    <a:tint val="75000"/>
                  </a:prstClr>
                </a:solidFill>
              </a:rPr>
              <a:pPr/>
              <a:t>8/18/2017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
        <p:nvSpPr>
          <p:cNvPr id="10" name="Title 9"/>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90431522"/>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D64883B-7450-45B9-AC82-CF4E69C1F605}" type="datetime1">
              <a:rPr lang="en-US" smtClean="0">
                <a:solidFill>
                  <a:prstClr val="black">
                    <a:tint val="75000"/>
                  </a:prstClr>
                </a:solidFill>
              </a:rPr>
              <a:pPr/>
              <a:t>8/18/2017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93014061"/>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2" name="Date Placeholder 1"/>
          <p:cNvSpPr>
            <a:spLocks noGrp="1"/>
          </p:cNvSpPr>
          <p:nvPr>
            <p:ph type="dt" sz="half" idx="10"/>
          </p:nvPr>
        </p:nvSpPr>
        <p:spPr/>
        <p:txBody>
          <a:bodyPr/>
          <a:lstStyle/>
          <a:p>
            <a:fld id="{D1F61501-F700-4549-A20C-F9A5419908F8}" type="datetime1">
              <a:rPr lang="en-US" smtClean="0">
                <a:solidFill>
                  <a:prstClr val="black">
                    <a:tint val="75000"/>
                  </a:prstClr>
                </a:solidFill>
              </a:rPr>
              <a:pPr/>
              <a:t>8/18/2017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3013828"/>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D538EB-5B4B-4AAF-A570-689FF8A9A532}"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en-US" smtClean="0"/>
              <a:t>Click to edit Master title style</a:t>
            </a:r>
            <a:endParaRPr lang="en-US" dirty="0"/>
          </a:p>
        </p:txBody>
      </p:sp>
    </p:spTree>
    <p:extLst>
      <p:ext uri="{BB962C8B-B14F-4D97-AF65-F5344CB8AC3E}">
        <p14:creationId xmlns:p14="http://schemas.microsoft.com/office/powerpoint/2010/main" val="3689582447"/>
      </p:ext>
    </p:extLst>
  </p:cSld>
  <p:clrMapOvr>
    <a:overrideClrMapping bg1="lt1" tx1="dk1" bg2="lt2" tx2="dk2" accent1="accent1" accent2="accent2" accent3="accent3" accent4="accent4" accent5="accent5" accent6="accent6" hlink="hlink" folHlink="folHlink"/>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AD5AE8-3C06-49EA-BDE5-32C2BCCB9240}"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1107096820"/>
      </p:ext>
    </p:extLst>
  </p:cSld>
  <p:clrMapOvr>
    <a:overrideClrMapping bg1="dk1" tx1="lt1" bg2="dk2" tx2="lt2" accent1="accent1" accent2="accent2" accent3="accent3" accent4="accent4" accent5="accent5" accent6="accent6" hlink="hlink" folHlink="folHlink"/>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520F7B-31F1-434E-9271-EAF39434FAF9}"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97352548"/>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2" name="Vertical Title 1"/>
          <p:cNvSpPr>
            <a:spLocks noGrp="1"/>
          </p:cNvSpPr>
          <p:nvPr>
            <p:ph type="title" orient="vert"/>
          </p:nvPr>
        </p:nvSpPr>
        <p:spPr>
          <a:xfrm>
            <a:off x="7162800" y="274638"/>
            <a:ext cx="1676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42DA16C-32F5-462A-896F-D3F47D4F0C3B}"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0197567"/>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1170E72-21A4-4D1F-9F34-2BFBF2267AE2}"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20940128"/>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A429D3-EB49-4672-8000-0BBE6D57B4AE}"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479423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0836CD-5388-4A0C-AF6E-056D185A0B45}" type="datetime1">
              <a:rPr lang="en-US" smtClean="0">
                <a:solidFill>
                  <a:prstClr val="black">
                    <a:tint val="75000"/>
                  </a:prstClr>
                </a:solidFill>
              </a:rPr>
              <a:pPr/>
              <a:t>8/18/2017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05153989"/>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9FEB33-A66F-456B-9666-4BEB730FB9EE}"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97738122"/>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62B9AC9-FF52-4FBF-84C2-9AF450C35830}"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47153531"/>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4C9A601-0B03-4620-8B17-5E756DC0113B}" type="datetime1">
              <a:rPr lang="en-US" smtClean="0">
                <a:solidFill>
                  <a:prstClr val="black">
                    <a:tint val="75000"/>
                  </a:prstClr>
                </a:solidFill>
              </a:rPr>
              <a:pPr/>
              <a:t>8/18/2017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20388829"/>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64883B-7450-45B9-AC82-CF4E69C1F605}" type="datetime1">
              <a:rPr lang="en-US" smtClean="0">
                <a:solidFill>
                  <a:prstClr val="black">
                    <a:tint val="75000"/>
                  </a:prstClr>
                </a:solidFill>
              </a:rPr>
              <a:pPr/>
              <a:t>8/18/2017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4127822"/>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F61501-F700-4549-A20C-F9A5419908F8}" type="datetime1">
              <a:rPr lang="en-US" smtClean="0">
                <a:solidFill>
                  <a:prstClr val="black">
                    <a:tint val="75000"/>
                  </a:prstClr>
                </a:solidFill>
              </a:rPr>
              <a:pPr/>
              <a:t>8/18/2017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8400051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D538EB-5B4B-4AAF-A570-689FF8A9A532}"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84326637"/>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AD5AE8-3C06-49EA-BDE5-32C2BCCB9240}"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45910364"/>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520F7B-31F1-434E-9271-EAF39434FAF9}"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80731295"/>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2DA16C-32F5-462A-896F-D3F47D4F0C3B}"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8599094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1170E72-21A4-4D1F-9F34-2BFBF2267AE2}"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70564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2D7A84-F2B9-475C-9B66-9DCB6014188E}"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94275238"/>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A429D3-EB49-4672-8000-0BBE6D57B4AE}"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01482132"/>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9FEB33-A66F-456B-9666-4BEB730FB9EE}"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37835277"/>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62B9AC9-FF52-4FBF-84C2-9AF450C35830}"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39921458"/>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4C9A601-0B03-4620-8B17-5E756DC0113B}" type="datetime1">
              <a:rPr lang="en-US" smtClean="0">
                <a:solidFill>
                  <a:prstClr val="black">
                    <a:tint val="75000"/>
                  </a:prstClr>
                </a:solidFill>
              </a:rPr>
              <a:pPr/>
              <a:t>8/18/2017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87860191"/>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64883B-7450-45B9-AC82-CF4E69C1F605}" type="datetime1">
              <a:rPr lang="en-US" smtClean="0">
                <a:solidFill>
                  <a:prstClr val="black">
                    <a:tint val="75000"/>
                  </a:prstClr>
                </a:solidFill>
              </a:rPr>
              <a:pPr/>
              <a:t>8/18/2017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65503982"/>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F61501-F700-4549-A20C-F9A5419908F8}" type="datetime1">
              <a:rPr lang="en-US" smtClean="0">
                <a:solidFill>
                  <a:prstClr val="black">
                    <a:tint val="75000"/>
                  </a:prstClr>
                </a:solidFill>
              </a:rPr>
              <a:pPr/>
              <a:t>8/18/2017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7281419"/>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D538EB-5B4B-4AAF-A570-689FF8A9A532}"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40981436"/>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AD5AE8-3C06-49EA-BDE5-32C2BCCB9240}"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10949346"/>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520F7B-31F1-434E-9271-EAF39434FAF9}"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9733820"/>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2DA16C-32F5-462A-896F-D3F47D4F0C3B}"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41024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EED337-69C6-4E5D-AED3-4389F53143F1}"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54856383"/>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1170E72-21A4-4D1F-9F34-2BFBF2267AE2}"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46469176"/>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A429D3-EB49-4672-8000-0BBE6D57B4AE}"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0213280"/>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9FEB33-A66F-456B-9666-4BEB730FB9EE}"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0752714"/>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62B9AC9-FF52-4FBF-84C2-9AF450C35830}"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38525366"/>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4C9A601-0B03-4620-8B17-5E756DC0113B}" type="datetime1">
              <a:rPr lang="en-US" smtClean="0">
                <a:solidFill>
                  <a:prstClr val="black">
                    <a:tint val="75000"/>
                  </a:prstClr>
                </a:solidFill>
              </a:rPr>
              <a:pPr/>
              <a:t>8/18/2017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34631732"/>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64883B-7450-45B9-AC82-CF4E69C1F605}" type="datetime1">
              <a:rPr lang="en-US" smtClean="0">
                <a:solidFill>
                  <a:prstClr val="black">
                    <a:tint val="75000"/>
                  </a:prstClr>
                </a:solidFill>
              </a:rPr>
              <a:pPr/>
              <a:t>8/18/2017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37058086"/>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F61501-F700-4549-A20C-F9A5419908F8}" type="datetime1">
              <a:rPr lang="en-US" smtClean="0">
                <a:solidFill>
                  <a:prstClr val="black">
                    <a:tint val="75000"/>
                  </a:prstClr>
                </a:solidFill>
              </a:rPr>
              <a:pPr/>
              <a:t>8/18/2017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5127364"/>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D538EB-5B4B-4AAF-A570-689FF8A9A532}"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50485682"/>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AD5AE8-3C06-49EA-BDE5-32C2BCCB9240}"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59221014"/>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520F7B-31F1-434E-9271-EAF39434FAF9}"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72338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FD022B-003B-4957-B6ED-8C2BC0894B48}"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9715650"/>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2DA16C-32F5-462A-896F-D3F47D4F0C3B}"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340827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32DB4B-5E5F-4713-8950-41C3B0B2993B}"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1715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574E7A7-C3D1-41F4-8A03-ED44A7F23B90}"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035777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868890-0F78-4BF0-8081-0579B303B35E}"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443415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F2369B-B416-437F-93A3-D95F12E1541A}"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156973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4904BE7-D51C-44DC-9395-80E309027484}"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841777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D108B59-BD0B-4B4A-85DA-9D1259491D8B}" type="datetime1">
              <a:rPr lang="en-US" smtClean="0">
                <a:solidFill>
                  <a:prstClr val="black">
                    <a:tint val="75000"/>
                  </a:prstClr>
                </a:solidFill>
              </a:rPr>
              <a:pPr/>
              <a:t>8/18/2017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512176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6F40DF8-B7FB-4F6E-B242-C244ECE04359}" type="datetime1">
              <a:rPr lang="en-US" smtClean="0">
                <a:solidFill>
                  <a:prstClr val="black">
                    <a:tint val="75000"/>
                  </a:prstClr>
                </a:solidFill>
              </a:rPr>
              <a:pPr/>
              <a:t>8/18/2017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03798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EE53D0-A75A-4956-B374-E02B1F210E40}" type="datetime1">
              <a:rPr lang="en-US" smtClean="0">
                <a:solidFill>
                  <a:prstClr val="black">
                    <a:tint val="75000"/>
                  </a:prstClr>
                </a:solidFill>
              </a:rPr>
              <a:pPr/>
              <a:t>8/18/2017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495149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91B4E3A-0CD7-430F-886A-DC4CB7E0D7AD}"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598893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383F33A-FF66-4C80-BFE3-D3643F461564}"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97930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E26BDE-CEFF-44CF-A799-EFE8E796A7D4}"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167018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22EB69-ED36-44C0-B299-A9B976221152}"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694589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1CA9E81-79F3-4B94-A2B5-BDD09DB827E5}" type="datetime1">
              <a:rPr lang="th-TH" smtClean="0">
                <a:solidFill>
                  <a:prstClr val="black">
                    <a:tint val="75000"/>
                  </a:prstClr>
                </a:solidFill>
              </a:rPr>
              <a:pPr/>
              <a:t>18/08/60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449B0B1-D20A-4DFC-8131-BC0121CDD2A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538288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402066-6FF0-4E50-BAD8-AF5A7C547D62}" type="datetime1">
              <a:rPr lang="th-TH" smtClean="0">
                <a:solidFill>
                  <a:prstClr val="black">
                    <a:tint val="75000"/>
                  </a:prstClr>
                </a:solidFill>
              </a:rPr>
              <a:pPr/>
              <a:t>18/08/60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449B0B1-D20A-4DFC-8131-BC0121CDD2A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066302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AC55D25-7AA7-4710-ABDA-A829CA82D047}" type="datetime1">
              <a:rPr lang="th-TH" smtClean="0">
                <a:solidFill>
                  <a:prstClr val="black">
                    <a:tint val="75000"/>
                  </a:prstClr>
                </a:solidFill>
              </a:rPr>
              <a:pPr/>
              <a:t>18/08/60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449B0B1-D20A-4DFC-8131-BC0121CDD2A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780694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F095941-EFC7-4B0B-9635-C9FDD39A0C07}" type="datetime1">
              <a:rPr lang="th-TH" smtClean="0">
                <a:solidFill>
                  <a:prstClr val="black">
                    <a:tint val="75000"/>
                  </a:prstClr>
                </a:solidFill>
              </a:rPr>
              <a:pPr/>
              <a:t>18/08/60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449B0B1-D20A-4DFC-8131-BC0121CDD2A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330246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62F3BE0-9AAC-40D8-8154-625B05EB9366}" type="datetime1">
              <a:rPr lang="th-TH" smtClean="0">
                <a:solidFill>
                  <a:prstClr val="black">
                    <a:tint val="75000"/>
                  </a:prstClr>
                </a:solidFill>
              </a:rPr>
              <a:pPr/>
              <a:t>18/08/60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449B0B1-D20A-4DFC-8131-BC0121CDD2A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7440878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54D6DDC-8F27-4C92-B77B-FB6D6E033FD9}" type="datetime1">
              <a:rPr lang="th-TH" smtClean="0">
                <a:solidFill>
                  <a:prstClr val="black">
                    <a:tint val="75000"/>
                  </a:prstClr>
                </a:solidFill>
              </a:rPr>
              <a:pPr/>
              <a:t>18/08/60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449B0B1-D20A-4DFC-8131-BC0121CDD2A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90118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9C0055-616B-46B4-9CD3-CA39B7CA5FA6}" type="datetime1">
              <a:rPr lang="th-TH" smtClean="0">
                <a:solidFill>
                  <a:prstClr val="black">
                    <a:tint val="75000"/>
                  </a:prstClr>
                </a:solidFill>
              </a:rPr>
              <a:pPr/>
              <a:t>18/08/60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6449B0B1-D20A-4DFC-8131-BC0121CDD2A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443983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85E4AED-4C57-4D30-89C3-F7E45B071263}" type="datetime1">
              <a:rPr lang="th-TH" smtClean="0">
                <a:solidFill>
                  <a:prstClr val="black">
                    <a:tint val="75000"/>
                  </a:prstClr>
                </a:solidFill>
              </a:rPr>
              <a:pPr/>
              <a:t>18/08/60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449B0B1-D20A-4DFC-8131-BC0121CDD2A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604286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3C54128-0944-44BB-AAB2-55E0CC5B501D}" type="datetime1">
              <a:rPr lang="th-TH" smtClean="0">
                <a:solidFill>
                  <a:prstClr val="black">
                    <a:tint val="75000"/>
                  </a:prstClr>
                </a:solidFill>
              </a:rPr>
              <a:pPr/>
              <a:t>18/08/60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449B0B1-D20A-4DFC-8131-BC0121CDD2A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8250522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EB433F-1C59-4025-9DDA-C4ECB0CA21E2}" type="datetime1">
              <a:rPr lang="th-TH" smtClean="0">
                <a:solidFill>
                  <a:prstClr val="black">
                    <a:tint val="75000"/>
                  </a:prstClr>
                </a:solidFill>
              </a:rPr>
              <a:pPr/>
              <a:t>18/08/60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449B0B1-D20A-4DFC-8131-BC0121CDD2A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586355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B58128-F7F0-4F96-8496-0AB2D7F0A51F}" type="datetime1">
              <a:rPr lang="th-TH" smtClean="0">
                <a:solidFill>
                  <a:prstClr val="black">
                    <a:tint val="75000"/>
                  </a:prstClr>
                </a:solidFill>
              </a:rPr>
              <a:pPr/>
              <a:t>18/08/60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449B0B1-D20A-4DFC-8131-BC0121CDD2A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9521322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84F26D9-7066-4080-9104-52AE42CF0D96}"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479568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4F90C06-8C36-4378-A297-FA395BA6C5C2}"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8063428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513247A-EC25-4DF1-B99B-866B0768E505}"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6286188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A7D2D3E-9BE5-4B92-974F-3F941437D1C0}"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4404541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6D0FCD5-4104-412F-B42F-A532166B5892}" type="datetime1">
              <a:rPr lang="en-US" smtClean="0">
                <a:solidFill>
                  <a:prstClr val="black">
                    <a:tint val="75000"/>
                  </a:prstClr>
                </a:solidFill>
              </a:rPr>
              <a:pPr/>
              <a:t>8/18/2017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30136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06C8B5-C330-4418-9779-CDB8A0F88A68}" type="datetime1">
              <a:rPr lang="en-US" smtClean="0">
                <a:solidFill>
                  <a:prstClr val="black">
                    <a:tint val="75000"/>
                  </a:prstClr>
                </a:solidFill>
              </a:rPr>
              <a:pPr/>
              <a:t>8/18/2017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2824205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4B9A37-264D-456C-A7A6-C83FB3D28C41}" type="datetime1">
              <a:rPr lang="en-US" smtClean="0">
                <a:solidFill>
                  <a:prstClr val="black">
                    <a:tint val="75000"/>
                  </a:prstClr>
                </a:solidFill>
              </a:rPr>
              <a:pPr/>
              <a:t>8/18/2017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763252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48F987-C53A-4B32-BED3-6199DA73F34E}"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918920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C02ECD-1728-4BCD-B594-5E8A6C7B173E}"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4269444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6E41C0E-D508-42D6-BC37-EA9337EE98EE}"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022985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46B6DC-9AF5-4128-818E-B8DB44FFB1F2}"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84144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B45149-E7CA-461F-A1A4-D248F6C80CE2}"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5375198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F6F21B-EB48-458C-80FB-A86C9F89D1D0}"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788250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A09A3F-17C7-40BE-B6AD-112060C76E42}"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4102768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2810BDE-E643-4B18-8E0D-D53E16F681AA}"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263146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1C8E50-FF60-476F-AFEC-762039A96369}" type="datetime1">
              <a:rPr lang="en-US" smtClean="0">
                <a:solidFill>
                  <a:prstClr val="black">
                    <a:tint val="75000"/>
                  </a:prstClr>
                </a:solidFill>
              </a:rPr>
              <a:pPr/>
              <a:t>8/18/2017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49790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8D8D6F-C472-4D48-A841-0A7A04CE3FCB}" type="datetime1">
              <a:rPr lang="en-US" smtClean="0">
                <a:solidFill>
                  <a:prstClr val="black">
                    <a:tint val="75000"/>
                  </a:prstClr>
                </a:solidFill>
              </a:rPr>
              <a:pPr/>
              <a:t>8/18/2017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1563866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0836CD-5388-4A0C-AF6E-056D185A0B45}" type="datetime1">
              <a:rPr lang="en-US" smtClean="0">
                <a:solidFill>
                  <a:prstClr val="black">
                    <a:tint val="75000"/>
                  </a:prstClr>
                </a:solidFill>
              </a:rPr>
              <a:pPr/>
              <a:t>8/18/2017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8592454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2D7A84-F2B9-475C-9B66-9DCB6014188E}"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2385603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EED337-69C6-4E5D-AED3-4389F53143F1}"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3755534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FD022B-003B-4957-B6ED-8C2BC0894B48}"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5206500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32DB4B-5E5F-4713-8950-41C3B0B2993B}"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1089471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B45149-E7CA-461F-A1A4-D248F6C80CE2}"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753707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F6F21B-EB48-458C-80FB-A86C9F89D1D0}"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778966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A09A3F-17C7-40BE-B6AD-112060C76E42}"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47502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2810BDE-E643-4B18-8E0D-D53E16F681AA}"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5160219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1C8E50-FF60-476F-AFEC-762039A96369}" type="datetime1">
              <a:rPr lang="en-US" smtClean="0">
                <a:solidFill>
                  <a:prstClr val="black">
                    <a:tint val="75000"/>
                  </a:prstClr>
                </a:solidFill>
              </a:rPr>
              <a:pPr/>
              <a:t>8/18/2017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622912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8D8D6F-C472-4D48-A841-0A7A04CE3FCB}" type="datetime1">
              <a:rPr lang="en-US" smtClean="0">
                <a:solidFill>
                  <a:prstClr val="black">
                    <a:tint val="75000"/>
                  </a:prstClr>
                </a:solidFill>
              </a:rPr>
              <a:pPr/>
              <a:t>8/18/2017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9484010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0836CD-5388-4A0C-AF6E-056D185A0B45}" type="datetime1">
              <a:rPr lang="en-US" smtClean="0">
                <a:solidFill>
                  <a:prstClr val="black">
                    <a:tint val="75000"/>
                  </a:prstClr>
                </a:solidFill>
              </a:rPr>
              <a:pPr/>
              <a:t>8/18/2017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3453499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2D7A84-F2B9-475C-9B66-9DCB6014188E}"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111093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EED337-69C6-4E5D-AED3-4389F53143F1}"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1559163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FD022B-003B-4957-B6ED-8C2BC0894B48}"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151101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32DB4B-5E5F-4713-8950-41C3B0B2993B}"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6145767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9CE6481F-E12F-477D-89B5-1E4C9A298393}" type="datetime1">
              <a:rPr lang="en-US" smtClean="0">
                <a:solidFill>
                  <a:srgbClr val="646B86">
                    <a:shade val="50000"/>
                  </a:srgbClr>
                </a:solidFill>
              </a:rPr>
              <a:pPr/>
              <a:t>8/18/2017</a:t>
            </a:fld>
            <a:endParaRPr lang="en-US">
              <a:solidFill>
                <a:srgbClr val="646B86">
                  <a:shade val="50000"/>
                </a:srgbClr>
              </a:solidFill>
            </a:endParaRPr>
          </a:p>
        </p:txBody>
      </p:sp>
      <p:sp>
        <p:nvSpPr>
          <p:cNvPr id="19" name="Footer Placeholder 18"/>
          <p:cNvSpPr>
            <a:spLocks noGrp="1"/>
          </p:cNvSpPr>
          <p:nvPr>
            <p:ph type="ftr" sz="quarter" idx="11"/>
          </p:nvPr>
        </p:nvSpPr>
        <p:spPr/>
        <p:txBody>
          <a:bodyPr/>
          <a:lstStyle/>
          <a:p>
            <a:endParaRPr lang="en-US">
              <a:solidFill>
                <a:srgbClr val="646B86">
                  <a:shade val="50000"/>
                </a:srgbClr>
              </a:solidFill>
            </a:endParaRPr>
          </a:p>
        </p:txBody>
      </p:sp>
      <p:sp>
        <p:nvSpPr>
          <p:cNvPr id="27" name="Slide Number Placeholder 26"/>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148069687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032A963-4EC4-4375-8E4A-6BDD2BBD1776}" type="datetime1">
              <a:rPr lang="en-US" smtClean="0">
                <a:solidFill>
                  <a:srgbClr val="646B86">
                    <a:shade val="50000"/>
                  </a:srgbClr>
                </a:solidFill>
              </a:rPr>
              <a:pPr/>
              <a:t>8/18/2017</a:t>
            </a:fld>
            <a:endParaRPr lang="en-US">
              <a:solidFill>
                <a:srgbClr val="646B86">
                  <a:shade val="50000"/>
                </a:srgbClr>
              </a:solidFill>
            </a:endParaRPr>
          </a:p>
        </p:txBody>
      </p:sp>
      <p:sp>
        <p:nvSpPr>
          <p:cNvPr id="5" name="Footer Placeholder 4"/>
          <p:cNvSpPr>
            <a:spLocks noGrp="1"/>
          </p:cNvSpPr>
          <p:nvPr>
            <p:ph type="ftr" sz="quarter" idx="11"/>
          </p:nvPr>
        </p:nvSpPr>
        <p:spPr/>
        <p:txBody>
          <a:bodyPr/>
          <a:lstStyle/>
          <a:p>
            <a:endParaRPr lang="en-US">
              <a:solidFill>
                <a:srgbClr val="646B86">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6430134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B379999-979B-4231-88B5-D54B69BB1F92}" type="datetime1">
              <a:rPr lang="en-US" smtClean="0">
                <a:solidFill>
                  <a:srgbClr val="646B86">
                    <a:shade val="50000"/>
                  </a:srgbClr>
                </a:solidFill>
              </a:rPr>
              <a:pPr/>
              <a:t>8/18/2017</a:t>
            </a:fld>
            <a:endParaRPr lang="en-US">
              <a:solidFill>
                <a:srgbClr val="646B86">
                  <a:shade val="50000"/>
                </a:srgbClr>
              </a:solidFill>
            </a:endParaRPr>
          </a:p>
        </p:txBody>
      </p:sp>
      <p:sp>
        <p:nvSpPr>
          <p:cNvPr id="5" name="Footer Placeholder 4"/>
          <p:cNvSpPr>
            <a:spLocks noGrp="1"/>
          </p:cNvSpPr>
          <p:nvPr>
            <p:ph type="ftr" sz="quarter" idx="11"/>
          </p:nvPr>
        </p:nvSpPr>
        <p:spPr/>
        <p:txBody>
          <a:bodyPr/>
          <a:lstStyle/>
          <a:p>
            <a:endParaRPr lang="en-US">
              <a:solidFill>
                <a:srgbClr val="646B86">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379815665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B7ECE7C-1299-4F11-B8D4-C7718FFFBD95}" type="datetime1">
              <a:rPr lang="en-US" smtClean="0">
                <a:solidFill>
                  <a:srgbClr val="646B86">
                    <a:shade val="50000"/>
                  </a:srgbClr>
                </a:solidFill>
              </a:rPr>
              <a:pPr/>
              <a:t>8/18/2017</a:t>
            </a:fld>
            <a:endParaRPr lang="en-US">
              <a:solidFill>
                <a:srgbClr val="646B86">
                  <a:shade val="50000"/>
                </a:srgbClr>
              </a:solidFill>
            </a:endParaRPr>
          </a:p>
        </p:txBody>
      </p:sp>
      <p:sp>
        <p:nvSpPr>
          <p:cNvPr id="6" name="Footer Placeholder 5"/>
          <p:cNvSpPr>
            <a:spLocks noGrp="1"/>
          </p:cNvSpPr>
          <p:nvPr>
            <p:ph type="ftr" sz="quarter" idx="11"/>
          </p:nvPr>
        </p:nvSpPr>
        <p:spPr/>
        <p:txBody>
          <a:bodyPr/>
          <a:lstStyle/>
          <a:p>
            <a:endParaRPr lang="en-US">
              <a:solidFill>
                <a:srgbClr val="646B86">
                  <a:shade val="50000"/>
                </a:srgbClr>
              </a:solidFill>
            </a:endParaRPr>
          </a:p>
        </p:txBody>
      </p:sp>
      <p:sp>
        <p:nvSpPr>
          <p:cNvPr id="7" name="Slide Number Placeholder 6"/>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243683609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6C18D71-60AF-4DCF-946D-703A89C23B48}" type="datetime1">
              <a:rPr lang="en-US" smtClean="0">
                <a:solidFill>
                  <a:srgbClr val="646B86">
                    <a:shade val="50000"/>
                  </a:srgbClr>
                </a:solidFill>
              </a:rPr>
              <a:pPr/>
              <a:t>8/18/2017</a:t>
            </a:fld>
            <a:endParaRPr lang="en-US">
              <a:solidFill>
                <a:srgbClr val="646B86">
                  <a:shade val="50000"/>
                </a:srgbClr>
              </a:solidFill>
            </a:endParaRPr>
          </a:p>
        </p:txBody>
      </p:sp>
      <p:sp>
        <p:nvSpPr>
          <p:cNvPr id="8" name="Footer Placeholder 7"/>
          <p:cNvSpPr>
            <a:spLocks noGrp="1"/>
          </p:cNvSpPr>
          <p:nvPr>
            <p:ph type="ftr" sz="quarter" idx="11"/>
          </p:nvPr>
        </p:nvSpPr>
        <p:spPr/>
        <p:txBody>
          <a:bodyPr/>
          <a:lstStyle/>
          <a:p>
            <a:endParaRPr lang="en-US">
              <a:solidFill>
                <a:srgbClr val="646B86">
                  <a:shade val="50000"/>
                </a:srgbClr>
              </a:solidFill>
            </a:endParaRPr>
          </a:p>
        </p:txBody>
      </p:sp>
      <p:sp>
        <p:nvSpPr>
          <p:cNvPr id="9" name="Slide Number Placeholder 8"/>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13884867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45286857-03D9-434B-8E88-30EF61AC0A6A}" type="datetime1">
              <a:rPr lang="en-US" smtClean="0">
                <a:solidFill>
                  <a:srgbClr val="646B86">
                    <a:shade val="50000"/>
                  </a:srgbClr>
                </a:solidFill>
              </a:rPr>
              <a:pPr/>
              <a:t>8/18/2017</a:t>
            </a:fld>
            <a:endParaRPr lang="en-US">
              <a:solidFill>
                <a:srgbClr val="646B86">
                  <a:shade val="50000"/>
                </a:srgbClr>
              </a:solidFill>
            </a:endParaRPr>
          </a:p>
        </p:txBody>
      </p:sp>
      <p:sp>
        <p:nvSpPr>
          <p:cNvPr id="8" name="Slide Number Placeholder 7"/>
          <p:cNvSpPr>
            <a:spLocks noGrp="1"/>
          </p:cNvSpPr>
          <p:nvPr>
            <p:ph type="sldNum" sz="quarter" idx="11"/>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
        <p:nvSpPr>
          <p:cNvPr id="9" name="Footer Placeholder 8"/>
          <p:cNvSpPr>
            <a:spLocks noGrp="1"/>
          </p:cNvSpPr>
          <p:nvPr>
            <p:ph type="ftr" sz="quarter" idx="12"/>
          </p:nvPr>
        </p:nvSpPr>
        <p:spPr/>
        <p:txBody>
          <a:bodyPr/>
          <a:lstStyle/>
          <a:p>
            <a:endParaRPr lang="en-US">
              <a:solidFill>
                <a:srgbClr val="646B86">
                  <a:shade val="50000"/>
                </a:srgbClr>
              </a:solidFill>
            </a:endParaRPr>
          </a:p>
        </p:txBody>
      </p:sp>
    </p:spTree>
    <p:extLst>
      <p:ext uri="{BB962C8B-B14F-4D97-AF65-F5344CB8AC3E}">
        <p14:creationId xmlns:p14="http://schemas.microsoft.com/office/powerpoint/2010/main" val="65446473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90711A-1CE3-420E-87DC-E51E8D04C901}" type="datetime1">
              <a:rPr lang="en-US" smtClean="0">
                <a:solidFill>
                  <a:srgbClr val="646B86">
                    <a:shade val="50000"/>
                  </a:srgbClr>
                </a:solidFill>
              </a:rPr>
              <a:pPr/>
              <a:t>8/18/2017</a:t>
            </a:fld>
            <a:endParaRPr lang="en-US">
              <a:solidFill>
                <a:srgbClr val="646B86">
                  <a:shade val="50000"/>
                </a:srgbClr>
              </a:solidFill>
            </a:endParaRPr>
          </a:p>
        </p:txBody>
      </p:sp>
      <p:sp>
        <p:nvSpPr>
          <p:cNvPr id="3" name="Footer Placeholder 2"/>
          <p:cNvSpPr>
            <a:spLocks noGrp="1"/>
          </p:cNvSpPr>
          <p:nvPr>
            <p:ph type="ftr" sz="quarter" idx="11"/>
          </p:nvPr>
        </p:nvSpPr>
        <p:spPr/>
        <p:txBody>
          <a:bodyPr/>
          <a:lstStyle/>
          <a:p>
            <a:endParaRPr lang="en-US">
              <a:solidFill>
                <a:srgbClr val="646B86">
                  <a:shade val="50000"/>
                </a:srgbClr>
              </a:solidFill>
            </a:endParaRPr>
          </a:p>
        </p:txBody>
      </p:sp>
      <p:sp>
        <p:nvSpPr>
          <p:cNvPr id="4" name="Slide Number Placeholder 3"/>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270941897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63940F9-CC29-44F4-BE7E-655FFA5D4D6A}" type="datetime1">
              <a:rPr lang="en-US" smtClean="0">
                <a:solidFill>
                  <a:srgbClr val="646B86">
                    <a:shade val="50000"/>
                  </a:srgbClr>
                </a:solidFill>
              </a:rPr>
              <a:pPr/>
              <a:t>8/18/2017</a:t>
            </a:fld>
            <a:endParaRPr lang="en-US">
              <a:solidFill>
                <a:srgbClr val="646B86">
                  <a:shade val="50000"/>
                </a:srgbClr>
              </a:solidFill>
            </a:endParaRPr>
          </a:p>
        </p:txBody>
      </p:sp>
      <p:sp>
        <p:nvSpPr>
          <p:cNvPr id="6" name="Footer Placeholder 5"/>
          <p:cNvSpPr>
            <a:spLocks noGrp="1"/>
          </p:cNvSpPr>
          <p:nvPr>
            <p:ph type="ftr" sz="quarter" idx="11"/>
          </p:nvPr>
        </p:nvSpPr>
        <p:spPr/>
        <p:txBody>
          <a:bodyPr/>
          <a:lstStyle/>
          <a:p>
            <a:endParaRPr lang="en-US">
              <a:solidFill>
                <a:srgbClr val="646B86">
                  <a:shade val="50000"/>
                </a:srgbClr>
              </a:solidFill>
            </a:endParaRPr>
          </a:p>
        </p:txBody>
      </p:sp>
      <p:sp>
        <p:nvSpPr>
          <p:cNvPr id="7" name="Slide Number Placeholder 6"/>
          <p:cNvSpPr>
            <a:spLocks noGrp="1"/>
          </p:cNvSpPr>
          <p:nvPr>
            <p:ph type="sldNum" sz="quarter" idx="12"/>
          </p:nvPr>
        </p:nvSpPr>
        <p:spPr>
          <a:xfrm>
            <a:off x="8156448" y="6422064"/>
            <a:ext cx="762000" cy="365125"/>
          </a:xfrm>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293333823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03F5BBA1-9DA1-4D0B-88FD-5BFCC42CA188}" type="datetime1">
              <a:rPr lang="en-US" smtClean="0">
                <a:solidFill>
                  <a:srgbClr val="646B86">
                    <a:shade val="50000"/>
                  </a:srgbClr>
                </a:solidFill>
              </a:rPr>
              <a:pPr/>
              <a:t>8/18/2017</a:t>
            </a:fld>
            <a:endParaRPr lang="en-US">
              <a:solidFill>
                <a:srgbClr val="646B86">
                  <a:shade val="50000"/>
                </a:srgbClr>
              </a:solidFill>
            </a:endParaRPr>
          </a:p>
        </p:txBody>
      </p:sp>
      <p:sp>
        <p:nvSpPr>
          <p:cNvPr id="6" name="Footer Placeholder 5"/>
          <p:cNvSpPr>
            <a:spLocks noGrp="1"/>
          </p:cNvSpPr>
          <p:nvPr>
            <p:ph type="ftr" sz="quarter" idx="11"/>
          </p:nvPr>
        </p:nvSpPr>
        <p:spPr/>
        <p:txBody>
          <a:bodyPr/>
          <a:lstStyle/>
          <a:p>
            <a:endParaRPr lang="en-US">
              <a:solidFill>
                <a:srgbClr val="646B86">
                  <a:shade val="50000"/>
                </a:srgbClr>
              </a:solidFill>
            </a:endParaRPr>
          </a:p>
        </p:txBody>
      </p:sp>
      <p:sp>
        <p:nvSpPr>
          <p:cNvPr id="7" name="Slide Number Placeholder 6"/>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128909233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B06D448-AE1A-4B08-8E95-3EC5B4176395}" type="datetime1">
              <a:rPr lang="en-US" smtClean="0">
                <a:solidFill>
                  <a:srgbClr val="646B86">
                    <a:shade val="50000"/>
                  </a:srgbClr>
                </a:solidFill>
              </a:rPr>
              <a:pPr/>
              <a:t>8/18/2017</a:t>
            </a:fld>
            <a:endParaRPr lang="en-US">
              <a:solidFill>
                <a:srgbClr val="646B86">
                  <a:shade val="50000"/>
                </a:srgbClr>
              </a:solidFill>
            </a:endParaRPr>
          </a:p>
        </p:txBody>
      </p:sp>
      <p:sp>
        <p:nvSpPr>
          <p:cNvPr id="5" name="Footer Placeholder 4"/>
          <p:cNvSpPr>
            <a:spLocks noGrp="1"/>
          </p:cNvSpPr>
          <p:nvPr>
            <p:ph type="ftr" sz="quarter" idx="11"/>
          </p:nvPr>
        </p:nvSpPr>
        <p:spPr/>
        <p:txBody>
          <a:bodyPr/>
          <a:lstStyle/>
          <a:p>
            <a:endParaRPr lang="en-US">
              <a:solidFill>
                <a:srgbClr val="646B86">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82438894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1F1EBB8-39DE-4A71-808F-FAC1E5A3B4D8}" type="datetime1">
              <a:rPr lang="en-US" smtClean="0">
                <a:solidFill>
                  <a:srgbClr val="646B86">
                    <a:shade val="50000"/>
                  </a:srgbClr>
                </a:solidFill>
              </a:rPr>
              <a:pPr/>
              <a:t>8/18/2017</a:t>
            </a:fld>
            <a:endParaRPr lang="en-US">
              <a:solidFill>
                <a:srgbClr val="646B86">
                  <a:shade val="50000"/>
                </a:srgbClr>
              </a:solidFill>
            </a:endParaRPr>
          </a:p>
        </p:txBody>
      </p:sp>
      <p:sp>
        <p:nvSpPr>
          <p:cNvPr id="5" name="Footer Placeholder 4"/>
          <p:cNvSpPr>
            <a:spLocks noGrp="1"/>
          </p:cNvSpPr>
          <p:nvPr>
            <p:ph type="ftr" sz="quarter" idx="11"/>
          </p:nvPr>
        </p:nvSpPr>
        <p:spPr/>
        <p:txBody>
          <a:bodyPr/>
          <a:lstStyle/>
          <a:p>
            <a:endParaRPr lang="en-US">
              <a:solidFill>
                <a:srgbClr val="646B86">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190878077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fld id="{6D8311E5-E67E-4022-9368-979FB37A0D4B}" type="datetime1">
              <a:rPr lang="en-US" smtClean="0">
                <a:solidFill>
                  <a:srgbClr val="646B86">
                    <a:shade val="50000"/>
                  </a:srgbClr>
                </a:solidFill>
              </a:rPr>
              <a:pPr/>
              <a:t>8/18/2017</a:t>
            </a:fld>
            <a:endParaRPr lang="en-US">
              <a:solidFill>
                <a:srgbClr val="646B86">
                  <a:shade val="50000"/>
                </a:srgbClr>
              </a:solidFill>
            </a:endParaRPr>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solidFill>
                <a:srgbClr val="646B86">
                  <a:shade val="50000"/>
                </a:srgbClr>
              </a:solidFill>
            </a:endParaRPr>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6764146A-6DA7-478C-8EA9-68A384A70900}" type="slidenum">
              <a:rPr lang="en-US">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3545419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fld id="{5C20074D-F531-4738-99C7-ACA51CBC76A2}" type="datetime1">
              <a:rPr lang="en-US" smtClean="0">
                <a:solidFill>
                  <a:srgbClr val="646B86">
                    <a:shade val="50000"/>
                  </a:srgbClr>
                </a:solidFill>
              </a:rPr>
              <a:pPr/>
              <a:t>8/18/2017</a:t>
            </a:fld>
            <a:endParaRPr lang="th-TH">
              <a:solidFill>
                <a:srgbClr val="646B86">
                  <a:shade val="50000"/>
                </a:srgbClr>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th-TH">
              <a:solidFill>
                <a:srgbClr val="646B86">
                  <a:shade val="50000"/>
                </a:srgbClr>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B0169B16-6467-4583-B92B-1B24F2DDF889}" type="slidenum">
              <a:rPr lang="en-US">
                <a:solidFill>
                  <a:srgbClr val="646B86">
                    <a:shade val="50000"/>
                  </a:srgbClr>
                </a:solidFill>
              </a:rPr>
              <a:pPr/>
              <a:t>‹#›</a:t>
            </a:fld>
            <a:endParaRPr lang="th-TH">
              <a:solidFill>
                <a:srgbClr val="646B86">
                  <a:shade val="50000"/>
                </a:srgbClr>
              </a:solidFill>
            </a:endParaRPr>
          </a:p>
        </p:txBody>
      </p:sp>
    </p:spTree>
    <p:extLst>
      <p:ext uri="{BB962C8B-B14F-4D97-AF65-F5344CB8AC3E}">
        <p14:creationId xmlns:p14="http://schemas.microsoft.com/office/powerpoint/2010/main" val="186518909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B45149-E7CA-461F-A1A4-D248F6C80CE2}"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8282442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F6F21B-EB48-458C-80FB-A86C9F89D1D0}"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993541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A09A3F-17C7-40BE-B6AD-112060C76E42}"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0486629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2810BDE-E643-4B18-8E0D-D53E16F681AA}"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1184589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1C8E50-FF60-476F-AFEC-762039A96369}" type="datetime1">
              <a:rPr lang="en-US" smtClean="0">
                <a:solidFill>
                  <a:prstClr val="black">
                    <a:tint val="75000"/>
                  </a:prstClr>
                </a:solidFill>
              </a:rPr>
              <a:pPr/>
              <a:t>8/18/2017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4056100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8D8D6F-C472-4D48-A841-0A7A04CE3FCB}" type="datetime1">
              <a:rPr lang="en-US" smtClean="0">
                <a:solidFill>
                  <a:prstClr val="black">
                    <a:tint val="75000"/>
                  </a:prstClr>
                </a:solidFill>
              </a:rPr>
              <a:pPr/>
              <a:t>8/18/2017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6054590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0836CD-5388-4A0C-AF6E-056D185A0B45}" type="datetime1">
              <a:rPr lang="en-US" smtClean="0">
                <a:solidFill>
                  <a:prstClr val="black">
                    <a:tint val="75000"/>
                  </a:prstClr>
                </a:solidFill>
              </a:rPr>
              <a:pPr/>
              <a:t>8/18/2017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215178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2D7A84-F2B9-475C-9B66-9DCB6014188E}"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8724894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EED337-69C6-4E5D-AED3-4389F53143F1}"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347649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slideLayout" Target="../slideLayouts/slideLayout115.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slideLayout" Target="../slideLayouts/slideLayout114.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5" Type="http://schemas.openxmlformats.org/officeDocument/2006/relationships/theme" Target="../theme/theme10.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 Id="rId14" Type="http://schemas.openxmlformats.org/officeDocument/2006/relationships/slideLayout" Target="../slideLayouts/slideLayout11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4.xml"/><Relationship Id="rId13" Type="http://schemas.openxmlformats.org/officeDocument/2006/relationships/slideLayout" Target="../slideLayouts/slideLayout129.xml"/><Relationship Id="rId3" Type="http://schemas.openxmlformats.org/officeDocument/2006/relationships/slideLayout" Target="../slideLayouts/slideLayout119.xml"/><Relationship Id="rId7" Type="http://schemas.openxmlformats.org/officeDocument/2006/relationships/slideLayout" Target="../slideLayouts/slideLayout123.xml"/><Relationship Id="rId12" Type="http://schemas.openxmlformats.org/officeDocument/2006/relationships/slideLayout" Target="../slideLayouts/slideLayout128.xml"/><Relationship Id="rId2" Type="http://schemas.openxmlformats.org/officeDocument/2006/relationships/slideLayout" Target="../slideLayouts/slideLayout118.xml"/><Relationship Id="rId1" Type="http://schemas.openxmlformats.org/officeDocument/2006/relationships/slideLayout" Target="../slideLayouts/slideLayout117.xml"/><Relationship Id="rId6" Type="http://schemas.openxmlformats.org/officeDocument/2006/relationships/slideLayout" Target="../slideLayouts/slideLayout122.xml"/><Relationship Id="rId11" Type="http://schemas.openxmlformats.org/officeDocument/2006/relationships/slideLayout" Target="../slideLayouts/slideLayout127.xml"/><Relationship Id="rId5" Type="http://schemas.openxmlformats.org/officeDocument/2006/relationships/slideLayout" Target="../slideLayouts/slideLayout121.xml"/><Relationship Id="rId10" Type="http://schemas.openxmlformats.org/officeDocument/2006/relationships/slideLayout" Target="../slideLayouts/slideLayout126.xml"/><Relationship Id="rId4" Type="http://schemas.openxmlformats.org/officeDocument/2006/relationships/slideLayout" Target="../slideLayouts/slideLayout120.xml"/><Relationship Id="rId9" Type="http://schemas.openxmlformats.org/officeDocument/2006/relationships/slideLayout" Target="../slideLayouts/slideLayout125.xml"/><Relationship Id="rId1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7.xml"/><Relationship Id="rId13" Type="http://schemas.openxmlformats.org/officeDocument/2006/relationships/slideLayout" Target="../slideLayouts/slideLayout142.xml"/><Relationship Id="rId3" Type="http://schemas.openxmlformats.org/officeDocument/2006/relationships/slideLayout" Target="../slideLayouts/slideLayout132.xml"/><Relationship Id="rId7" Type="http://schemas.openxmlformats.org/officeDocument/2006/relationships/slideLayout" Target="../slideLayouts/slideLayout136.xml"/><Relationship Id="rId12" Type="http://schemas.openxmlformats.org/officeDocument/2006/relationships/slideLayout" Target="../slideLayouts/slideLayout141.xml"/><Relationship Id="rId2" Type="http://schemas.openxmlformats.org/officeDocument/2006/relationships/slideLayout" Target="../slideLayouts/slideLayout131.xml"/><Relationship Id="rId1" Type="http://schemas.openxmlformats.org/officeDocument/2006/relationships/slideLayout" Target="../slideLayouts/slideLayout130.xml"/><Relationship Id="rId6" Type="http://schemas.openxmlformats.org/officeDocument/2006/relationships/slideLayout" Target="../slideLayouts/slideLayout135.xml"/><Relationship Id="rId11" Type="http://schemas.openxmlformats.org/officeDocument/2006/relationships/slideLayout" Target="../slideLayouts/slideLayout140.xml"/><Relationship Id="rId5" Type="http://schemas.openxmlformats.org/officeDocument/2006/relationships/slideLayout" Target="../slideLayouts/slideLayout134.xml"/><Relationship Id="rId10" Type="http://schemas.openxmlformats.org/officeDocument/2006/relationships/slideLayout" Target="../slideLayouts/slideLayout139.xml"/><Relationship Id="rId4" Type="http://schemas.openxmlformats.org/officeDocument/2006/relationships/slideLayout" Target="../slideLayouts/slideLayout133.xml"/><Relationship Id="rId9" Type="http://schemas.openxmlformats.org/officeDocument/2006/relationships/slideLayout" Target="../slideLayouts/slideLayout138.xml"/><Relationship Id="rId1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0.xml"/><Relationship Id="rId3" Type="http://schemas.openxmlformats.org/officeDocument/2006/relationships/slideLayout" Target="../slideLayouts/slideLayout145.xml"/><Relationship Id="rId7" Type="http://schemas.openxmlformats.org/officeDocument/2006/relationships/slideLayout" Target="../slideLayouts/slideLayout149.xml"/><Relationship Id="rId12" Type="http://schemas.openxmlformats.org/officeDocument/2006/relationships/theme" Target="../theme/theme13.xml"/><Relationship Id="rId2" Type="http://schemas.openxmlformats.org/officeDocument/2006/relationships/slideLayout" Target="../slideLayouts/slideLayout144.xml"/><Relationship Id="rId1" Type="http://schemas.openxmlformats.org/officeDocument/2006/relationships/slideLayout" Target="../slideLayouts/slideLayout143.xml"/><Relationship Id="rId6" Type="http://schemas.openxmlformats.org/officeDocument/2006/relationships/slideLayout" Target="../slideLayouts/slideLayout148.xml"/><Relationship Id="rId11" Type="http://schemas.openxmlformats.org/officeDocument/2006/relationships/slideLayout" Target="../slideLayouts/slideLayout153.xml"/><Relationship Id="rId5" Type="http://schemas.openxmlformats.org/officeDocument/2006/relationships/slideLayout" Target="../slideLayouts/slideLayout147.xml"/><Relationship Id="rId10" Type="http://schemas.openxmlformats.org/officeDocument/2006/relationships/slideLayout" Target="../slideLayouts/slideLayout152.xml"/><Relationship Id="rId4" Type="http://schemas.openxmlformats.org/officeDocument/2006/relationships/slideLayout" Target="../slideLayouts/slideLayout146.xml"/><Relationship Id="rId9" Type="http://schemas.openxmlformats.org/officeDocument/2006/relationships/slideLayout" Target="../slideLayouts/slideLayout15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1.xml"/><Relationship Id="rId13" Type="http://schemas.openxmlformats.org/officeDocument/2006/relationships/slideLayout" Target="../slideLayouts/slideLayout166.xml"/><Relationship Id="rId3" Type="http://schemas.openxmlformats.org/officeDocument/2006/relationships/slideLayout" Target="../slideLayouts/slideLayout156.xml"/><Relationship Id="rId7" Type="http://schemas.openxmlformats.org/officeDocument/2006/relationships/slideLayout" Target="../slideLayouts/slideLayout160.xml"/><Relationship Id="rId12" Type="http://schemas.openxmlformats.org/officeDocument/2006/relationships/slideLayout" Target="../slideLayouts/slideLayout165.xml"/><Relationship Id="rId2" Type="http://schemas.openxmlformats.org/officeDocument/2006/relationships/slideLayout" Target="../slideLayouts/slideLayout155.xml"/><Relationship Id="rId1" Type="http://schemas.openxmlformats.org/officeDocument/2006/relationships/slideLayout" Target="../slideLayouts/slideLayout154.xml"/><Relationship Id="rId6" Type="http://schemas.openxmlformats.org/officeDocument/2006/relationships/slideLayout" Target="../slideLayouts/slideLayout159.xml"/><Relationship Id="rId11" Type="http://schemas.openxmlformats.org/officeDocument/2006/relationships/slideLayout" Target="../slideLayouts/slideLayout164.xml"/><Relationship Id="rId5" Type="http://schemas.openxmlformats.org/officeDocument/2006/relationships/slideLayout" Target="../slideLayouts/slideLayout158.xml"/><Relationship Id="rId10" Type="http://schemas.openxmlformats.org/officeDocument/2006/relationships/slideLayout" Target="../slideLayouts/slideLayout163.xml"/><Relationship Id="rId4" Type="http://schemas.openxmlformats.org/officeDocument/2006/relationships/slideLayout" Target="../slideLayouts/slideLayout157.xml"/><Relationship Id="rId9" Type="http://schemas.openxmlformats.org/officeDocument/2006/relationships/slideLayout" Target="../slideLayouts/slideLayout162.xml"/><Relationship Id="rId14"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74.xml"/><Relationship Id="rId3" Type="http://schemas.openxmlformats.org/officeDocument/2006/relationships/slideLayout" Target="../slideLayouts/slideLayout169.xml"/><Relationship Id="rId7" Type="http://schemas.openxmlformats.org/officeDocument/2006/relationships/slideLayout" Target="../slideLayouts/slideLayout173.xml"/><Relationship Id="rId12" Type="http://schemas.openxmlformats.org/officeDocument/2006/relationships/theme" Target="../theme/theme15.xml"/><Relationship Id="rId2" Type="http://schemas.openxmlformats.org/officeDocument/2006/relationships/slideLayout" Target="../slideLayouts/slideLayout168.xml"/><Relationship Id="rId1" Type="http://schemas.openxmlformats.org/officeDocument/2006/relationships/slideLayout" Target="../slideLayouts/slideLayout167.xml"/><Relationship Id="rId6" Type="http://schemas.openxmlformats.org/officeDocument/2006/relationships/slideLayout" Target="../slideLayouts/slideLayout172.xml"/><Relationship Id="rId11" Type="http://schemas.openxmlformats.org/officeDocument/2006/relationships/slideLayout" Target="../slideLayouts/slideLayout177.xml"/><Relationship Id="rId5" Type="http://schemas.openxmlformats.org/officeDocument/2006/relationships/slideLayout" Target="../slideLayouts/slideLayout171.xml"/><Relationship Id="rId10" Type="http://schemas.openxmlformats.org/officeDocument/2006/relationships/slideLayout" Target="../slideLayouts/slideLayout176.xml"/><Relationship Id="rId4" Type="http://schemas.openxmlformats.org/officeDocument/2006/relationships/slideLayout" Target="../slideLayouts/slideLayout170.xml"/><Relationship Id="rId9" Type="http://schemas.openxmlformats.org/officeDocument/2006/relationships/slideLayout" Target="../slideLayouts/slideLayout17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85.xml"/><Relationship Id="rId3" Type="http://schemas.openxmlformats.org/officeDocument/2006/relationships/slideLayout" Target="../slideLayouts/slideLayout180.xml"/><Relationship Id="rId7" Type="http://schemas.openxmlformats.org/officeDocument/2006/relationships/slideLayout" Target="../slideLayouts/slideLayout184.xml"/><Relationship Id="rId12" Type="http://schemas.openxmlformats.org/officeDocument/2006/relationships/theme" Target="../theme/theme16.xml"/><Relationship Id="rId2" Type="http://schemas.openxmlformats.org/officeDocument/2006/relationships/slideLayout" Target="../slideLayouts/slideLayout179.xml"/><Relationship Id="rId1" Type="http://schemas.openxmlformats.org/officeDocument/2006/relationships/slideLayout" Target="../slideLayouts/slideLayout178.xml"/><Relationship Id="rId6" Type="http://schemas.openxmlformats.org/officeDocument/2006/relationships/slideLayout" Target="../slideLayouts/slideLayout183.xml"/><Relationship Id="rId11" Type="http://schemas.openxmlformats.org/officeDocument/2006/relationships/slideLayout" Target="../slideLayouts/slideLayout188.xml"/><Relationship Id="rId5" Type="http://schemas.openxmlformats.org/officeDocument/2006/relationships/slideLayout" Target="../slideLayouts/slideLayout182.xml"/><Relationship Id="rId10" Type="http://schemas.openxmlformats.org/officeDocument/2006/relationships/slideLayout" Target="../slideLayouts/slideLayout187.xml"/><Relationship Id="rId4" Type="http://schemas.openxmlformats.org/officeDocument/2006/relationships/slideLayout" Target="../slideLayouts/slideLayout181.xml"/><Relationship Id="rId9" Type="http://schemas.openxmlformats.org/officeDocument/2006/relationships/slideLayout" Target="../slideLayouts/slideLayout18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96.xml"/><Relationship Id="rId3" Type="http://schemas.openxmlformats.org/officeDocument/2006/relationships/slideLayout" Target="../slideLayouts/slideLayout191.xml"/><Relationship Id="rId7" Type="http://schemas.openxmlformats.org/officeDocument/2006/relationships/slideLayout" Target="../slideLayouts/slideLayout195.xml"/><Relationship Id="rId12" Type="http://schemas.openxmlformats.org/officeDocument/2006/relationships/theme" Target="../theme/theme17.xml"/><Relationship Id="rId2" Type="http://schemas.openxmlformats.org/officeDocument/2006/relationships/slideLayout" Target="../slideLayouts/slideLayout190.xml"/><Relationship Id="rId1" Type="http://schemas.openxmlformats.org/officeDocument/2006/relationships/slideLayout" Target="../slideLayouts/slideLayout189.xml"/><Relationship Id="rId6" Type="http://schemas.openxmlformats.org/officeDocument/2006/relationships/slideLayout" Target="../slideLayouts/slideLayout194.xml"/><Relationship Id="rId11" Type="http://schemas.openxmlformats.org/officeDocument/2006/relationships/slideLayout" Target="../slideLayouts/slideLayout199.xml"/><Relationship Id="rId5" Type="http://schemas.openxmlformats.org/officeDocument/2006/relationships/slideLayout" Target="../slideLayouts/slideLayout193.xml"/><Relationship Id="rId10" Type="http://schemas.openxmlformats.org/officeDocument/2006/relationships/slideLayout" Target="../slideLayouts/slideLayout198.xml"/><Relationship Id="rId4" Type="http://schemas.openxmlformats.org/officeDocument/2006/relationships/slideLayout" Target="../slideLayouts/slideLayout192.xml"/><Relationship Id="rId9" Type="http://schemas.openxmlformats.org/officeDocument/2006/relationships/slideLayout" Target="../slideLayouts/slideLayout197.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07.xml"/><Relationship Id="rId3" Type="http://schemas.openxmlformats.org/officeDocument/2006/relationships/slideLayout" Target="../slideLayouts/slideLayout202.xml"/><Relationship Id="rId7" Type="http://schemas.openxmlformats.org/officeDocument/2006/relationships/slideLayout" Target="../slideLayouts/slideLayout206.xml"/><Relationship Id="rId12" Type="http://schemas.openxmlformats.org/officeDocument/2006/relationships/theme" Target="../theme/theme18.xml"/><Relationship Id="rId2" Type="http://schemas.openxmlformats.org/officeDocument/2006/relationships/slideLayout" Target="../slideLayouts/slideLayout201.xml"/><Relationship Id="rId1" Type="http://schemas.openxmlformats.org/officeDocument/2006/relationships/slideLayout" Target="../slideLayouts/slideLayout200.xml"/><Relationship Id="rId6" Type="http://schemas.openxmlformats.org/officeDocument/2006/relationships/slideLayout" Target="../slideLayouts/slideLayout205.xml"/><Relationship Id="rId11" Type="http://schemas.openxmlformats.org/officeDocument/2006/relationships/slideLayout" Target="../slideLayouts/slideLayout210.xml"/><Relationship Id="rId5" Type="http://schemas.openxmlformats.org/officeDocument/2006/relationships/slideLayout" Target="../slideLayouts/slideLayout204.xml"/><Relationship Id="rId10" Type="http://schemas.openxmlformats.org/officeDocument/2006/relationships/slideLayout" Target="../slideLayouts/slideLayout209.xml"/><Relationship Id="rId4" Type="http://schemas.openxmlformats.org/officeDocument/2006/relationships/slideLayout" Target="../slideLayouts/slideLayout203.xml"/><Relationship Id="rId9" Type="http://schemas.openxmlformats.org/officeDocument/2006/relationships/slideLayout" Target="../slideLayouts/slideLayout20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theme" Target="../theme/theme9.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slideLayout" Target="../slideLayouts/slideLayout102.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8/18/2017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r>
              <a:rPr lang="en-US" smtClean="0">
                <a:solidFill>
                  <a:srgbClr val="646B86">
                    <a:shade val="50000"/>
                  </a:srgbClr>
                </a:solidFill>
              </a:rPr>
              <a:t>6/17/2012</a:t>
            </a:r>
            <a:endParaRPr lang="en-US">
              <a:solidFill>
                <a:srgbClr val="646B86">
                  <a:shade val="50000"/>
                </a:srgbClr>
              </a:solidFill>
            </a:endParaRPr>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solidFill>
                <a:srgbClr val="646B86">
                  <a:shade val="50000"/>
                </a:srgbClr>
              </a:solidFill>
            </a:endParaRPr>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391317644"/>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786" r:id="rId13"/>
    <p:sldLayoutId id="2147483787" r:id="rId14"/>
  </p:sldLayoutIdLst>
  <p:hf hdr="0" ftr="0" dt="0"/>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r>
              <a:rPr lang="en-US" smtClean="0">
                <a:solidFill>
                  <a:srgbClr val="3B3B3B">
                    <a:shade val="50000"/>
                  </a:srgbClr>
                </a:solidFill>
              </a:rPr>
              <a:t>6/17/2012</a:t>
            </a:r>
            <a:endParaRPr lang="en-US">
              <a:solidFill>
                <a:srgbClr val="3B3B3B">
                  <a:shade val="50000"/>
                </a:srgbClr>
              </a:solidFill>
            </a:endParaRPr>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solidFill>
                <a:srgbClr val="3B3B3B">
                  <a:shade val="50000"/>
                </a:srgbClr>
              </a:solidFill>
            </a:endParaRPr>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1137873777"/>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800" r:id="rId12"/>
    <p:sldLayoutId id="2147483801" r:id="rId13"/>
  </p:sldLayoutIdLst>
  <p:hf hdr="0" ftr="0" dt="0"/>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r>
              <a:rPr lang="en-US" smtClean="0">
                <a:solidFill>
                  <a:srgbClr val="3B3B3B">
                    <a:shade val="50000"/>
                  </a:srgbClr>
                </a:solidFill>
              </a:rPr>
              <a:t>6/17/2012</a:t>
            </a:r>
            <a:endParaRPr lang="en-US">
              <a:solidFill>
                <a:srgbClr val="3B3B3B">
                  <a:shade val="50000"/>
                </a:srgbClr>
              </a:solidFill>
            </a:endParaRPr>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solidFill>
                <a:srgbClr val="3B3B3B">
                  <a:shade val="50000"/>
                </a:srgbClr>
              </a:solidFill>
            </a:endParaRPr>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3454174133"/>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 id="2147483814" r:id="rId12"/>
    <p:sldLayoutId id="2147483815" r:id="rId13"/>
  </p:sldLayoutIdLst>
  <p:hf hdr="0" ftr="0" dt="0"/>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212"/>
            <a:fld id="{167EA30D-635B-476D-990E-16929FAE1B54}" type="datetime1">
              <a:rPr lang="en-US" smtClean="0">
                <a:solidFill>
                  <a:prstClr val="black">
                    <a:tint val="75000"/>
                  </a:prstClr>
                </a:solidFill>
              </a:rPr>
              <a:pPr defTabSz="914212"/>
              <a:t>8/18/2017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212"/>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212"/>
            <a:fld id="{EBFBDBD6-4F61-42DC-81F6-9CB026BAF37A}" type="slidenum">
              <a:rPr lang="en-US" smtClean="0">
                <a:solidFill>
                  <a:prstClr val="black">
                    <a:tint val="75000"/>
                  </a:prstClr>
                </a:solidFill>
              </a:rPr>
              <a:pPr defTabSz="914212"/>
              <a:t>‹#›</a:t>
            </a:fld>
            <a:endParaRPr lang="en-US">
              <a:solidFill>
                <a:prstClr val="black">
                  <a:tint val="75000"/>
                </a:prstClr>
              </a:solidFill>
            </a:endParaRPr>
          </a:p>
        </p:txBody>
      </p:sp>
    </p:spTree>
    <p:extLst>
      <p:ext uri="{BB962C8B-B14F-4D97-AF65-F5344CB8AC3E}">
        <p14:creationId xmlns:p14="http://schemas.microsoft.com/office/powerpoint/2010/main" val="4102415517"/>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r>
              <a:rPr lang="en-US" smtClean="0">
                <a:solidFill>
                  <a:srgbClr val="646B86">
                    <a:shade val="50000"/>
                  </a:srgbClr>
                </a:solidFill>
              </a:rPr>
              <a:t>6/17/2012</a:t>
            </a:r>
            <a:endParaRPr lang="en-US">
              <a:solidFill>
                <a:srgbClr val="646B86">
                  <a:shade val="50000"/>
                </a:srgbClr>
              </a:solidFill>
            </a:endParaRPr>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solidFill>
                <a:srgbClr val="646B86">
                  <a:shade val="50000"/>
                </a:srgbClr>
              </a:solidFill>
            </a:endParaRPr>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1205294835"/>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Lst>
  <p:hf hdr="0" ftr="0" dt="0"/>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pPr defTabSz="914212"/>
            <a:fld id="{167EA30D-635B-476D-990E-16929FAE1B54}" type="datetime1">
              <a:rPr lang="en-US" smtClean="0">
                <a:solidFill>
                  <a:srgbClr val="323232"/>
                </a:solidFill>
              </a:rPr>
              <a:pPr defTabSz="914212"/>
              <a:t>8/18/2017</a:t>
            </a:fld>
            <a:endParaRPr lang="en-US">
              <a:solidFill>
                <a:srgbClr val="323232"/>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pPr defTabSz="914212"/>
            <a:endParaRPr lang="en-US">
              <a:solidFill>
                <a:srgbClr val="323232"/>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pPr defTabSz="914212"/>
            <a:fld id="{EBFBDBD6-4F61-42DC-81F6-9CB026BAF37A}" type="slidenum">
              <a:rPr lang="en-US" smtClean="0">
                <a:solidFill>
                  <a:srgbClr val="323232"/>
                </a:solidFill>
              </a:rPr>
              <a:pPr defTabSz="914212"/>
              <a:t>‹#›</a:t>
            </a:fld>
            <a:endParaRPr lang="en-US">
              <a:solidFill>
                <a:srgbClr val="323232"/>
              </a:solidFill>
            </a:endParaRPr>
          </a:p>
        </p:txBody>
      </p:sp>
    </p:spTree>
    <p:extLst>
      <p:ext uri="{BB962C8B-B14F-4D97-AF65-F5344CB8AC3E}">
        <p14:creationId xmlns:p14="http://schemas.microsoft.com/office/powerpoint/2010/main" val="1428811984"/>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212"/>
            <a:fld id="{167EA30D-635B-476D-990E-16929FAE1B54}" type="datetime1">
              <a:rPr lang="en-US" smtClean="0">
                <a:solidFill>
                  <a:prstClr val="black">
                    <a:tint val="75000"/>
                  </a:prstClr>
                </a:solidFill>
              </a:rPr>
              <a:pPr defTabSz="914212"/>
              <a:t>8/18/2017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212"/>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212"/>
            <a:fld id="{EBFBDBD6-4F61-42DC-81F6-9CB026BAF37A}" type="slidenum">
              <a:rPr lang="en-US" smtClean="0">
                <a:solidFill>
                  <a:prstClr val="black">
                    <a:tint val="75000"/>
                  </a:prstClr>
                </a:solidFill>
              </a:rPr>
              <a:pPr defTabSz="914212"/>
              <a:t>‹#›</a:t>
            </a:fld>
            <a:endParaRPr lang="en-US">
              <a:solidFill>
                <a:prstClr val="black">
                  <a:tint val="75000"/>
                </a:prstClr>
              </a:solidFill>
            </a:endParaRPr>
          </a:p>
        </p:txBody>
      </p:sp>
    </p:spTree>
    <p:extLst>
      <p:ext uri="{BB962C8B-B14F-4D97-AF65-F5344CB8AC3E}">
        <p14:creationId xmlns:p14="http://schemas.microsoft.com/office/powerpoint/2010/main" val="3891852813"/>
      </p:ext>
    </p:extLst>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3" r:id="rId9"/>
    <p:sldLayoutId id="2147483864" r:id="rId10"/>
    <p:sldLayoutId id="2147483865"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212"/>
            <a:fld id="{167EA30D-635B-476D-990E-16929FAE1B54}" type="datetime1">
              <a:rPr lang="en-US" smtClean="0">
                <a:solidFill>
                  <a:prstClr val="black">
                    <a:tint val="75000"/>
                  </a:prstClr>
                </a:solidFill>
              </a:rPr>
              <a:pPr defTabSz="914212"/>
              <a:t>8/18/2017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212"/>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212"/>
            <a:fld id="{EBFBDBD6-4F61-42DC-81F6-9CB026BAF37A}" type="slidenum">
              <a:rPr lang="en-US" smtClean="0">
                <a:solidFill>
                  <a:prstClr val="black">
                    <a:tint val="75000"/>
                  </a:prstClr>
                </a:solidFill>
              </a:rPr>
              <a:pPr defTabSz="914212"/>
              <a:t>‹#›</a:t>
            </a:fld>
            <a:endParaRPr lang="en-US">
              <a:solidFill>
                <a:prstClr val="black">
                  <a:tint val="75000"/>
                </a:prstClr>
              </a:solidFill>
            </a:endParaRPr>
          </a:p>
        </p:txBody>
      </p:sp>
    </p:spTree>
    <p:extLst>
      <p:ext uri="{BB962C8B-B14F-4D97-AF65-F5344CB8AC3E}">
        <p14:creationId xmlns:p14="http://schemas.microsoft.com/office/powerpoint/2010/main" val="469531909"/>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69" r:id="rId3"/>
    <p:sldLayoutId id="2147483870" r:id="rId4"/>
    <p:sldLayoutId id="2147483871" r:id="rId5"/>
    <p:sldLayoutId id="2147483872" r:id="rId6"/>
    <p:sldLayoutId id="2147483873" r:id="rId7"/>
    <p:sldLayoutId id="2147483874" r:id="rId8"/>
    <p:sldLayoutId id="2147483875" r:id="rId9"/>
    <p:sldLayoutId id="2147483876" r:id="rId10"/>
    <p:sldLayoutId id="2147483877"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212"/>
            <a:fld id="{167EA30D-635B-476D-990E-16929FAE1B54}" type="datetime1">
              <a:rPr lang="en-US" smtClean="0">
                <a:solidFill>
                  <a:prstClr val="black">
                    <a:tint val="75000"/>
                  </a:prstClr>
                </a:solidFill>
              </a:rPr>
              <a:pPr defTabSz="914212"/>
              <a:t>8/18/2017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212"/>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212"/>
            <a:fld id="{EBFBDBD6-4F61-42DC-81F6-9CB026BAF37A}" type="slidenum">
              <a:rPr lang="en-US" smtClean="0">
                <a:solidFill>
                  <a:prstClr val="black">
                    <a:tint val="75000"/>
                  </a:prstClr>
                </a:solidFill>
              </a:rPr>
              <a:pPr defTabSz="914212"/>
              <a:t>‹#›</a:t>
            </a:fld>
            <a:endParaRPr lang="en-US">
              <a:solidFill>
                <a:prstClr val="black">
                  <a:tint val="75000"/>
                </a:prstClr>
              </a:solidFill>
            </a:endParaRPr>
          </a:p>
        </p:txBody>
      </p:sp>
    </p:spTree>
    <p:extLst>
      <p:ext uri="{BB962C8B-B14F-4D97-AF65-F5344CB8AC3E}">
        <p14:creationId xmlns:p14="http://schemas.microsoft.com/office/powerpoint/2010/main" val="1678358337"/>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 id="2147483886" r:id="rId8"/>
    <p:sldLayoutId id="2147483887" r:id="rId9"/>
    <p:sldLayoutId id="2147483888" r:id="rId10"/>
    <p:sldLayoutId id="214748388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41304F-ABF0-4C68-ABE0-FE8E87DE33E3}"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584287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212"/>
            <a:fld id="{B527433B-21BF-4638-9411-4BE19C279F44}" type="datetime1">
              <a:rPr lang="en-US" smtClean="0">
                <a:solidFill>
                  <a:prstClr val="black">
                    <a:tint val="75000"/>
                  </a:prstClr>
                </a:solidFill>
              </a:rPr>
              <a:pPr defTabSz="914212"/>
              <a:t>8/18/2017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212"/>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212"/>
            <a:fld id="{EBFBDBD6-4F61-42DC-81F6-9CB026BAF37A}" type="slidenum">
              <a:rPr lang="en-US" smtClean="0">
                <a:solidFill>
                  <a:prstClr val="black">
                    <a:tint val="75000"/>
                  </a:prstClr>
                </a:solidFill>
              </a:rPr>
              <a:pPr defTabSz="914212"/>
              <a:t>‹#›</a:t>
            </a:fld>
            <a:endParaRPr lang="en-US">
              <a:solidFill>
                <a:prstClr val="black">
                  <a:tint val="75000"/>
                </a:prstClr>
              </a:solidFill>
            </a:endParaRPr>
          </a:p>
        </p:txBody>
      </p:sp>
    </p:spTree>
    <p:extLst>
      <p:ext uri="{BB962C8B-B14F-4D97-AF65-F5344CB8AC3E}">
        <p14:creationId xmlns:p14="http://schemas.microsoft.com/office/powerpoint/2010/main" val="168303264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453383-C09F-4AE3-B35E-DBB9E1A3FCDE}" type="datetime1">
              <a:rPr lang="th-TH" smtClean="0">
                <a:solidFill>
                  <a:prstClr val="black">
                    <a:tint val="75000"/>
                  </a:prstClr>
                </a:solidFill>
              </a:rPr>
              <a:pPr/>
              <a:t>18/08/60</a:t>
            </a:fld>
            <a:endParaRPr lang="en-US">
              <a:solidFill>
                <a:prstClr val="black">
                  <a:tint val="75000"/>
                </a:prstClr>
              </a:solidFill>
              <a:cs typeface="Angsana New" pitchFamily="18" charset="-34"/>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cs typeface="Angsana New" pitchFamily="18" charset="-34"/>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49B0B1-D20A-4DFC-8131-BC0121CDD2A7}" type="slidenum">
              <a:rPr lang="en-US" smtClean="0">
                <a:solidFill>
                  <a:prstClr val="black">
                    <a:tint val="75000"/>
                  </a:prstClr>
                </a:solidFill>
                <a:cs typeface="Angsana New" pitchFamily="18" charset="-34"/>
              </a:rPr>
              <a:pPr/>
              <a:t>‹#›</a:t>
            </a:fld>
            <a:endParaRPr lang="en-US">
              <a:solidFill>
                <a:prstClr val="black">
                  <a:tint val="75000"/>
                </a:prstClr>
              </a:solidFill>
              <a:cs typeface="Angsana New" pitchFamily="18" charset="-34"/>
            </a:endParaRPr>
          </a:p>
        </p:txBody>
      </p:sp>
    </p:spTree>
    <p:extLst>
      <p:ext uri="{BB962C8B-B14F-4D97-AF65-F5344CB8AC3E}">
        <p14:creationId xmlns:p14="http://schemas.microsoft.com/office/powerpoint/2010/main" val="400742601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404758-B9E3-4C1E-B564-A41F4F466A4C}"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5637452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41304F-ABF0-4C68-ABE0-FE8E87DE33E3}"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2345062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41304F-ABF0-4C68-ABE0-FE8E87DE33E3}"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91947748"/>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E2E00CC5-A53E-40E4-80E7-A581C45773C5}" type="datetime1">
              <a:rPr lang="en-US" smtClean="0">
                <a:solidFill>
                  <a:srgbClr val="646B86">
                    <a:shade val="50000"/>
                  </a:srgbClr>
                </a:solidFill>
              </a:rPr>
              <a:pPr/>
              <a:t>8/18/2017</a:t>
            </a:fld>
            <a:endParaRPr lang="en-US">
              <a:solidFill>
                <a:srgbClr val="646B86">
                  <a:shade val="50000"/>
                </a:srgbClr>
              </a:solidFill>
            </a:endParaRPr>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solidFill>
                <a:srgbClr val="646B86">
                  <a:shade val="50000"/>
                </a:srgbClr>
              </a:solidFill>
            </a:endParaRPr>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2158728771"/>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Lst>
  <p:hf hdr="0" ftr="0" dt="0"/>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41304F-ABF0-4C68-ABE0-FE8E87DE33E3}"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1398147"/>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7.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8.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7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6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7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7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1.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16.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9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6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hyperlink" Target="http://www.google.co.th/url?url=http://www.mnliteracy.org/blogs/2012/05/15848&amp;rct=j&amp;frm=1&amp;q=&amp;esrc=s&amp;sa=U&amp;ei=s66SVImeOY-VuATekYLoDw&amp;ved=0CCMQ9QEwBw&amp;usg=AFQjCNHMH2oAkok3Z-cYp8rpsjW_r4n94w" TargetMode="External"/><Relationship Id="rId2" Type="http://schemas.openxmlformats.org/officeDocument/2006/relationships/notesSlide" Target="../notesSlides/notesSlide3.xml"/><Relationship Id="rId1" Type="http://schemas.openxmlformats.org/officeDocument/2006/relationships/slideLayout" Target="../slideLayouts/slideLayout24.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680510"/>
            <a:ext cx="8610600" cy="2367490"/>
          </a:xfrm>
        </p:spPr>
        <p:txBody>
          <a:bodyPr>
            <a:noAutofit/>
          </a:bodyPr>
          <a:lstStyle/>
          <a:p>
            <a:r>
              <a:rPr lang="en-US" sz="7200" b="1" dirty="0" smtClean="0"/>
              <a:t>Parenteral Nutrition</a:t>
            </a:r>
            <a:br>
              <a:rPr lang="en-US" sz="7200" b="1" dirty="0" smtClean="0"/>
            </a:br>
            <a:r>
              <a:rPr lang="en-US" sz="7200" b="1" dirty="0" smtClean="0"/>
              <a:t>(PN)</a:t>
            </a:r>
            <a:endParaRPr lang="en-US" sz="7200" b="1" dirty="0"/>
          </a:p>
        </p:txBody>
      </p:sp>
      <p:sp>
        <p:nvSpPr>
          <p:cNvPr id="4" name="Subtitle 2"/>
          <p:cNvSpPr>
            <a:spLocks noGrp="1"/>
          </p:cNvSpPr>
          <p:nvPr>
            <p:ph type="subTitle" idx="1"/>
          </p:nvPr>
        </p:nvSpPr>
        <p:spPr>
          <a:xfrm>
            <a:off x="457200" y="3835146"/>
            <a:ext cx="8458200" cy="2489454"/>
          </a:xfrm>
        </p:spPr>
        <p:txBody>
          <a:bodyPr>
            <a:noAutofit/>
          </a:bodyPr>
          <a:lstStyle/>
          <a:p>
            <a:pPr algn="ctr">
              <a:spcBef>
                <a:spcPts val="0"/>
              </a:spcBef>
            </a:pPr>
            <a:r>
              <a:rPr lang="th-TH" sz="4000" b="1" dirty="0" smtClean="0">
                <a:solidFill>
                  <a:schemeClr val="tx1"/>
                </a:solidFill>
                <a:latin typeface="CordiaUPC" panose="020B0304020202020204" pitchFamily="34" charset="-34"/>
              </a:rPr>
              <a:t>พันโ</a:t>
            </a:r>
            <a:r>
              <a:rPr lang="th-TH" sz="4000" b="1" dirty="0">
                <a:solidFill>
                  <a:schemeClr val="tx1"/>
                </a:solidFill>
                <a:latin typeface="CordiaUPC" panose="020B0304020202020204" pitchFamily="34" charset="-34"/>
              </a:rPr>
              <a:t>ท</a:t>
            </a:r>
            <a:r>
              <a:rPr lang="th-TH" sz="4000" b="1" dirty="0" smtClean="0">
                <a:solidFill>
                  <a:schemeClr val="tx1"/>
                </a:solidFill>
                <a:latin typeface="CordiaUPC" panose="020B0304020202020204" pitchFamily="34" charset="-34"/>
              </a:rPr>
              <a:t>หญิง </a:t>
            </a:r>
            <a:r>
              <a:rPr lang="th-TH" sz="4000" b="1" dirty="0">
                <a:solidFill>
                  <a:schemeClr val="tx1"/>
                </a:solidFill>
                <a:latin typeface="CordiaUPC" panose="020B0304020202020204" pitchFamily="34" charset="-34"/>
              </a:rPr>
              <a:t>สิรกานต์  เตชะ</a:t>
            </a:r>
            <a:r>
              <a:rPr lang="th-TH" sz="4000" b="1" dirty="0" smtClean="0">
                <a:solidFill>
                  <a:schemeClr val="tx1"/>
                </a:solidFill>
                <a:latin typeface="CordiaUPC" panose="020B0304020202020204" pitchFamily="34" charset="-34"/>
              </a:rPr>
              <a:t>วณิช</a:t>
            </a:r>
            <a:r>
              <a:rPr lang="en-US" sz="2800" b="1" dirty="0" smtClean="0">
                <a:solidFill>
                  <a:schemeClr val="tx1"/>
                </a:solidFill>
                <a:latin typeface="CordiaUPC" panose="020B0304020202020204" pitchFamily="34" charset="-34"/>
              </a:rPr>
              <a:t>  </a:t>
            </a:r>
            <a:r>
              <a:rPr lang="en-US" sz="4000" b="1" dirty="0">
                <a:solidFill>
                  <a:schemeClr val="tx1"/>
                </a:solidFill>
                <a:latin typeface="CordiaUPC" panose="020B0304020202020204" pitchFamily="34" charset="-34"/>
              </a:rPr>
              <a:t>MD, MSc, ABPNS</a:t>
            </a:r>
            <a:endParaRPr lang="th-TH" sz="3600" b="1" dirty="0">
              <a:solidFill>
                <a:schemeClr val="tx1"/>
              </a:solidFill>
              <a:latin typeface="CordiaUPC" panose="020B0304020202020204" pitchFamily="34" charset="-34"/>
            </a:endParaRPr>
          </a:p>
          <a:p>
            <a:pPr algn="ctr">
              <a:spcBef>
                <a:spcPts val="0"/>
              </a:spcBef>
            </a:pPr>
            <a:r>
              <a:rPr lang="th-TH" sz="4000" b="1" dirty="0" smtClean="0">
                <a:solidFill>
                  <a:schemeClr val="tx1"/>
                </a:solidFill>
                <a:latin typeface="CordiaUPC" panose="020B0304020202020204" pitchFamily="34" charset="-34"/>
              </a:rPr>
              <a:t>หัวหน้าหน่วย</a:t>
            </a:r>
            <a:r>
              <a:rPr lang="th-TH" sz="4000" b="1" dirty="0">
                <a:solidFill>
                  <a:schemeClr val="tx1"/>
                </a:solidFill>
                <a:latin typeface="CordiaUPC" panose="020B0304020202020204" pitchFamily="34" charset="-34"/>
              </a:rPr>
              <a:t>โภชนศาสตร์คลินิก </a:t>
            </a:r>
            <a:endParaRPr lang="th-TH" sz="4000" b="1" dirty="0" smtClean="0">
              <a:solidFill>
                <a:schemeClr val="tx1"/>
              </a:solidFill>
              <a:latin typeface="CordiaUPC" panose="020B0304020202020204" pitchFamily="34" charset="-34"/>
            </a:endParaRPr>
          </a:p>
          <a:p>
            <a:pPr algn="ctr">
              <a:spcBef>
                <a:spcPts val="0"/>
              </a:spcBef>
            </a:pPr>
            <a:r>
              <a:rPr lang="th-TH" sz="4000" b="1" dirty="0" smtClean="0">
                <a:solidFill>
                  <a:schemeClr val="tx1"/>
                </a:solidFill>
                <a:latin typeface="CordiaUPC" panose="020B0304020202020204" pitchFamily="34" charset="-34"/>
              </a:rPr>
              <a:t>กองอายุรกรรม โรงพยาบาลพระมงกุฎเกล้า</a:t>
            </a:r>
            <a:endParaRPr lang="en-US" sz="4000" b="1" dirty="0" smtClean="0">
              <a:solidFill>
                <a:schemeClr val="tx1"/>
              </a:solidFill>
              <a:latin typeface="CordiaUPC" panose="020B0304020202020204" pitchFamily="34" charset="-34"/>
            </a:endParaRPr>
          </a:p>
          <a:p>
            <a:pPr algn="ctr">
              <a:spcBef>
                <a:spcPts val="0"/>
              </a:spcBef>
            </a:pPr>
            <a:r>
              <a:rPr lang="en-US" sz="4000" b="1" dirty="0" smtClean="0">
                <a:solidFill>
                  <a:schemeClr val="tx1"/>
                </a:solidFill>
                <a:latin typeface="CordiaUPC" panose="020B0304020202020204" pitchFamily="34" charset="-34"/>
              </a:rPr>
              <a:t>18 </a:t>
            </a:r>
            <a:r>
              <a:rPr lang="th-TH" sz="4000" b="1" dirty="0" smtClean="0">
                <a:solidFill>
                  <a:schemeClr val="tx1"/>
                </a:solidFill>
                <a:latin typeface="CordiaUPC" panose="020B0304020202020204" pitchFamily="34" charset="-34"/>
              </a:rPr>
              <a:t> สิงหาคม พ.ศ. </a:t>
            </a:r>
            <a:r>
              <a:rPr lang="en-US" sz="4000" b="1" dirty="0" smtClean="0">
                <a:solidFill>
                  <a:schemeClr val="tx1"/>
                </a:solidFill>
                <a:latin typeface="CordiaUPC" panose="020B0304020202020204" pitchFamily="34" charset="-34"/>
              </a:rPr>
              <a:t>2560</a:t>
            </a:r>
            <a:endParaRPr lang="en-US" sz="4000" b="1" dirty="0">
              <a:solidFill>
                <a:schemeClr val="tx1"/>
              </a:solidFill>
              <a:latin typeface="CordiaUPC" panose="020B0304020202020204" pitchFamily="34" charset="-34"/>
            </a:endParaRPr>
          </a:p>
        </p:txBody>
      </p:sp>
    </p:spTree>
    <p:extLst>
      <p:ext uri="{BB962C8B-B14F-4D97-AF65-F5344CB8AC3E}">
        <p14:creationId xmlns:p14="http://schemas.microsoft.com/office/powerpoint/2010/main" val="31796891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D:\127 Samitti Ch\SPENT\logo Spent B.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5416"/>
          <a:stretch/>
        </p:blipFill>
        <p:spPr bwMode="auto">
          <a:xfrm>
            <a:off x="2611709" y="3312"/>
            <a:ext cx="3711708" cy="268850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0" y="5541574"/>
            <a:ext cx="9144000" cy="1292662"/>
          </a:xfrm>
          <a:prstGeom prst="rect">
            <a:avLst/>
          </a:prstGeom>
          <a:solidFill>
            <a:schemeClr val="accent4">
              <a:lumMod val="20000"/>
              <a:lumOff val="80000"/>
            </a:schemeClr>
          </a:solidFill>
        </p:spPr>
        <p:txBody>
          <a:bodyPr wrap="square" rtlCol="0">
            <a:spAutoFit/>
          </a:bodyPr>
          <a:lstStyle/>
          <a:p>
            <a:r>
              <a:rPr lang="en-US" sz="2600" b="1" dirty="0" smtClean="0">
                <a:solidFill>
                  <a:prstClr val="black"/>
                </a:solidFill>
                <a:cs typeface="Angsana New" pitchFamily="18" charset="-34"/>
              </a:rPr>
              <a:t>SPENT = </a:t>
            </a:r>
            <a:r>
              <a:rPr lang="en-US" sz="2600" b="1" dirty="0" smtClean="0">
                <a:solidFill>
                  <a:srgbClr val="0000CC"/>
                </a:solidFill>
                <a:cs typeface="Angsana New" pitchFamily="18" charset="-34"/>
              </a:rPr>
              <a:t>S</a:t>
            </a:r>
            <a:r>
              <a:rPr lang="en-US" sz="2600" b="1" dirty="0" smtClean="0">
                <a:solidFill>
                  <a:prstClr val="black"/>
                </a:solidFill>
                <a:cs typeface="Angsana New" pitchFamily="18" charset="-34"/>
              </a:rPr>
              <a:t>ociety of </a:t>
            </a:r>
            <a:r>
              <a:rPr lang="en-US" sz="2600" b="1" dirty="0" smtClean="0">
                <a:solidFill>
                  <a:srgbClr val="0000CC"/>
                </a:solidFill>
                <a:cs typeface="Angsana New" pitchFamily="18" charset="-34"/>
              </a:rPr>
              <a:t>P</a:t>
            </a:r>
            <a:r>
              <a:rPr lang="en-US" sz="2600" b="1" dirty="0" smtClean="0">
                <a:solidFill>
                  <a:prstClr val="black"/>
                </a:solidFill>
                <a:cs typeface="Angsana New" pitchFamily="18" charset="-34"/>
              </a:rPr>
              <a:t>arenteral and </a:t>
            </a:r>
            <a:r>
              <a:rPr lang="en-US" sz="2600" b="1" dirty="0" smtClean="0">
                <a:solidFill>
                  <a:srgbClr val="0000CC"/>
                </a:solidFill>
                <a:cs typeface="Angsana New" pitchFamily="18" charset="-34"/>
              </a:rPr>
              <a:t>E</a:t>
            </a:r>
            <a:r>
              <a:rPr lang="en-US" sz="2600" b="1" dirty="0" smtClean="0">
                <a:solidFill>
                  <a:prstClr val="black"/>
                </a:solidFill>
                <a:cs typeface="Angsana New" pitchFamily="18" charset="-34"/>
              </a:rPr>
              <a:t>nteral </a:t>
            </a:r>
            <a:r>
              <a:rPr lang="en-US" sz="2600" b="1" dirty="0" smtClean="0">
                <a:solidFill>
                  <a:srgbClr val="0000CC"/>
                </a:solidFill>
                <a:cs typeface="Angsana New" pitchFamily="18" charset="-34"/>
              </a:rPr>
              <a:t>N</a:t>
            </a:r>
            <a:r>
              <a:rPr lang="en-US" sz="2600" b="1" dirty="0" smtClean="0">
                <a:solidFill>
                  <a:prstClr val="black"/>
                </a:solidFill>
                <a:cs typeface="Angsana New" pitchFamily="18" charset="-34"/>
              </a:rPr>
              <a:t>utrition of </a:t>
            </a:r>
            <a:r>
              <a:rPr lang="en-US" sz="2600" b="1" dirty="0" smtClean="0">
                <a:solidFill>
                  <a:srgbClr val="0000CC"/>
                </a:solidFill>
                <a:cs typeface="Angsana New" pitchFamily="18" charset="-34"/>
              </a:rPr>
              <a:t>T</a:t>
            </a:r>
            <a:r>
              <a:rPr lang="en-US" sz="2600" b="1" dirty="0" smtClean="0">
                <a:solidFill>
                  <a:prstClr val="black"/>
                </a:solidFill>
                <a:cs typeface="Angsana New" pitchFamily="18" charset="-34"/>
              </a:rPr>
              <a:t>hailand</a:t>
            </a:r>
          </a:p>
          <a:p>
            <a:r>
              <a:rPr lang="en-US" sz="2600" b="1" dirty="0">
                <a:solidFill>
                  <a:prstClr val="black"/>
                </a:solidFill>
                <a:cs typeface="Angsana New" pitchFamily="18" charset="-34"/>
              </a:rPr>
              <a:t> </a:t>
            </a:r>
            <a:r>
              <a:rPr lang="en-US" sz="2600" b="1" dirty="0" smtClean="0">
                <a:solidFill>
                  <a:prstClr val="black"/>
                </a:solidFill>
                <a:cs typeface="Angsana New" pitchFamily="18" charset="-34"/>
              </a:rPr>
              <a:t>            =  </a:t>
            </a:r>
            <a:r>
              <a:rPr lang="th-TH" sz="2600" b="1" dirty="0" smtClean="0">
                <a:solidFill>
                  <a:prstClr val="black"/>
                </a:solidFill>
              </a:rPr>
              <a:t>สมาคมผู้ให้อาหารทางหลอดเลือดดำและทางเดินอาหารแห่งประเทศไทย</a:t>
            </a:r>
            <a:endParaRPr lang="en-US" sz="2600" b="1" dirty="0" smtClean="0">
              <a:solidFill>
                <a:prstClr val="black"/>
              </a:solidFill>
              <a:cs typeface="Angsana New" pitchFamily="18" charset="-34"/>
            </a:endParaRPr>
          </a:p>
          <a:p>
            <a:pPr algn="ctr"/>
            <a:r>
              <a:rPr lang="en-US" sz="2600" b="1" dirty="0" smtClean="0">
                <a:solidFill>
                  <a:prstClr val="black"/>
                </a:solidFill>
                <a:cs typeface="Angsana New" pitchFamily="18" charset="-34"/>
              </a:rPr>
              <a:t>(www.spent.or.th)</a:t>
            </a:r>
            <a:endParaRPr lang="en-US" sz="2600" b="1" dirty="0">
              <a:solidFill>
                <a:prstClr val="black"/>
              </a:solidFill>
              <a:cs typeface="Angsana New" pitchFamily="18" charset="-34"/>
            </a:endParaRPr>
          </a:p>
        </p:txBody>
      </p:sp>
      <p:sp>
        <p:nvSpPr>
          <p:cNvPr id="8" name="TextBox 7"/>
          <p:cNvSpPr txBox="1"/>
          <p:nvPr/>
        </p:nvSpPr>
        <p:spPr>
          <a:xfrm>
            <a:off x="190500" y="2514600"/>
            <a:ext cx="8763000" cy="1323439"/>
          </a:xfrm>
          <a:prstGeom prst="rect">
            <a:avLst/>
          </a:prstGeom>
          <a:noFill/>
        </p:spPr>
        <p:txBody>
          <a:bodyPr wrap="square" rtlCol="0">
            <a:spAutoFit/>
          </a:bodyPr>
          <a:lstStyle/>
          <a:p>
            <a:pPr algn="ctr"/>
            <a:r>
              <a:rPr lang="en-US" sz="4000" b="1" dirty="0" smtClean="0">
                <a:solidFill>
                  <a:prstClr val="black"/>
                </a:solidFill>
                <a:cs typeface="Angsana New" pitchFamily="18" charset="-34"/>
              </a:rPr>
              <a:t>Nutrition Assessment endorsed by SPENT</a:t>
            </a:r>
            <a:r>
              <a:rPr lang="en-US" sz="4000" b="1" dirty="0">
                <a:solidFill>
                  <a:prstClr val="black"/>
                </a:solidFill>
                <a:cs typeface="Angsana New" pitchFamily="18" charset="-34"/>
              </a:rPr>
              <a:t>:</a:t>
            </a:r>
            <a:r>
              <a:rPr lang="en-US" sz="4000" b="1" dirty="0" smtClean="0">
                <a:solidFill>
                  <a:prstClr val="black"/>
                </a:solidFill>
                <a:cs typeface="Angsana New" pitchFamily="18" charset="-34"/>
              </a:rPr>
              <a:t>  </a:t>
            </a:r>
            <a:endParaRPr lang="en-US" sz="4000" b="1" dirty="0">
              <a:solidFill>
                <a:prstClr val="black"/>
              </a:solidFill>
              <a:cs typeface="Angsana New" pitchFamily="18" charset="-34"/>
            </a:endParaRPr>
          </a:p>
        </p:txBody>
      </p:sp>
      <p:sp>
        <p:nvSpPr>
          <p:cNvPr id="9" name="TextBox 8"/>
          <p:cNvSpPr txBox="1"/>
          <p:nvPr/>
        </p:nvSpPr>
        <p:spPr>
          <a:xfrm>
            <a:off x="1778904" y="3817930"/>
            <a:ext cx="6125770" cy="1668470"/>
          </a:xfrm>
          <a:prstGeom prst="rect">
            <a:avLst/>
          </a:prstGeom>
          <a:solidFill>
            <a:schemeClr val="bg2"/>
          </a:solidFill>
        </p:spPr>
        <p:txBody>
          <a:bodyPr wrap="square" rtlCol="0">
            <a:spAutoFit/>
          </a:bodyPr>
          <a:lstStyle/>
          <a:p>
            <a:pPr marL="285750" indent="-285750">
              <a:lnSpc>
                <a:spcPct val="150000"/>
              </a:lnSpc>
              <a:buFont typeface="Arial" panose="020B0604020202020204" pitchFamily="34" charset="0"/>
              <a:buChar char="•"/>
            </a:pPr>
            <a:r>
              <a:rPr lang="en-US" sz="3600" b="1" dirty="0" smtClean="0">
                <a:solidFill>
                  <a:prstClr val="black"/>
                </a:solidFill>
                <a:cs typeface="Angsana New" pitchFamily="18" charset="-34"/>
              </a:rPr>
              <a:t>NT (Nutrition Triage)    </a:t>
            </a:r>
            <a:r>
              <a:rPr lang="en-US" sz="3600" b="1" i="1" dirty="0" smtClean="0">
                <a:solidFill>
                  <a:prstClr val="black"/>
                </a:solidFill>
                <a:cs typeface="Angsana New" pitchFamily="18" charset="-34"/>
              </a:rPr>
              <a:t>or</a:t>
            </a:r>
          </a:p>
          <a:p>
            <a:pPr marL="285750" indent="-285750">
              <a:lnSpc>
                <a:spcPct val="150000"/>
              </a:lnSpc>
              <a:buFont typeface="Arial" panose="020B0604020202020204" pitchFamily="34" charset="0"/>
              <a:buChar char="•"/>
            </a:pPr>
            <a:r>
              <a:rPr lang="en-US" sz="3600" b="1" dirty="0" smtClean="0">
                <a:solidFill>
                  <a:prstClr val="black"/>
                </a:solidFill>
                <a:cs typeface="Angsana New" pitchFamily="18" charset="-34"/>
              </a:rPr>
              <a:t>NAF (Nutrition Alert Form)</a:t>
            </a:r>
            <a:endParaRPr lang="en-US" sz="3600" b="1" dirty="0">
              <a:solidFill>
                <a:prstClr val="black"/>
              </a:solidFill>
              <a:cs typeface="Angsana New" pitchFamily="18" charset="-34"/>
            </a:endParaRPr>
          </a:p>
        </p:txBody>
      </p:sp>
    </p:spTree>
    <p:extLst>
      <p:ext uri="{BB962C8B-B14F-4D97-AF65-F5344CB8AC3E}">
        <p14:creationId xmlns:p14="http://schemas.microsoft.com/office/powerpoint/2010/main" val="19508596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59498" cy="624548"/>
          </a:xfrm>
          <a:solidFill>
            <a:srgbClr val="FFC000"/>
          </a:solidFill>
        </p:spPr>
        <p:txBody>
          <a:bodyPr>
            <a:noAutofit/>
          </a:bodyPr>
          <a:lstStyle/>
          <a:p>
            <a:pPr algn="ctr"/>
            <a:r>
              <a:rPr lang="en-US" sz="3800" b="1" dirty="0" smtClean="0">
                <a:solidFill>
                  <a:srgbClr val="000099"/>
                </a:solidFill>
                <a:effectLst>
                  <a:outerShdw blurRad="38100" dist="38100" dir="2700000" algn="tl">
                    <a:srgbClr val="000000">
                      <a:alpha val="43137"/>
                    </a:srgbClr>
                  </a:outerShdw>
                </a:effectLst>
              </a:rPr>
              <a:t>Algorithm for Delivery of </a:t>
            </a:r>
            <a:r>
              <a:rPr lang="en-US" sz="3800" b="1" smtClean="0">
                <a:solidFill>
                  <a:srgbClr val="000099"/>
                </a:solidFill>
                <a:effectLst>
                  <a:outerShdw blurRad="38100" dist="38100" dir="2700000" algn="tl">
                    <a:srgbClr val="000000">
                      <a:alpha val="43137"/>
                    </a:srgbClr>
                  </a:outerShdw>
                </a:effectLst>
              </a:rPr>
              <a:t>Nutrition Therapy</a:t>
            </a:r>
            <a:endParaRPr lang="en-US" sz="3800" b="1" dirty="0">
              <a:solidFill>
                <a:srgbClr val="000099"/>
              </a:solidFill>
              <a:effectLst>
                <a:outerShdw blurRad="38100" dist="38100" dir="2700000" algn="tl">
                  <a:srgbClr val="000000">
                    <a:alpha val="43137"/>
                  </a:srgbClr>
                </a:outerShdw>
              </a:effectLst>
            </a:endParaRPr>
          </a:p>
        </p:txBody>
      </p:sp>
      <p:sp>
        <p:nvSpPr>
          <p:cNvPr id="15" name="Slide Number Placeholder 14"/>
          <p:cNvSpPr>
            <a:spLocks noGrp="1"/>
          </p:cNvSpPr>
          <p:nvPr>
            <p:ph type="sldNum" sz="quarter" idx="12"/>
          </p:nvPr>
        </p:nvSpPr>
        <p:spPr>
          <a:xfrm>
            <a:off x="6553200" y="6124601"/>
            <a:ext cx="2133600" cy="365125"/>
          </a:xfrm>
        </p:spPr>
        <p:txBody>
          <a:bodyPr/>
          <a:lstStyle/>
          <a:p>
            <a:fld id="{3F7EC1BB-3B74-414E-AEF6-730223DEF44C}" type="slidenum">
              <a:rPr lang="en-US" smtClean="0">
                <a:solidFill>
                  <a:srgbClr val="646B86">
                    <a:shade val="50000"/>
                  </a:srgbClr>
                </a:solidFill>
              </a:rPr>
              <a:pPr/>
              <a:t>11</a:t>
            </a:fld>
            <a:endParaRPr lang="en-US">
              <a:solidFill>
                <a:srgbClr val="646B86">
                  <a:shade val="50000"/>
                </a:srgbClr>
              </a:solidFill>
            </a:endParaRPr>
          </a:p>
        </p:txBody>
      </p:sp>
      <p:sp>
        <p:nvSpPr>
          <p:cNvPr id="4" name="TextBox 3"/>
          <p:cNvSpPr txBox="1"/>
          <p:nvPr/>
        </p:nvSpPr>
        <p:spPr>
          <a:xfrm>
            <a:off x="2971800" y="682652"/>
            <a:ext cx="2667000" cy="523220"/>
          </a:xfrm>
          <a:prstGeom prst="rect">
            <a:avLst/>
          </a:prstGeom>
          <a:solidFill>
            <a:schemeClr val="accent4">
              <a:lumMod val="50000"/>
            </a:schemeClr>
          </a:solidFill>
        </p:spPr>
        <p:txBody>
          <a:bodyPr wrap="square" rtlCol="0">
            <a:spAutoFit/>
          </a:bodyPr>
          <a:lstStyle/>
          <a:p>
            <a:pPr algn="ctr"/>
            <a:r>
              <a:rPr lang="en-US" sz="2800" b="1" dirty="0" smtClean="0">
                <a:solidFill>
                  <a:prstClr val="white"/>
                </a:solidFill>
              </a:rPr>
              <a:t>Nutrition Screen</a:t>
            </a:r>
            <a:endParaRPr lang="en-US" sz="2800" b="1" dirty="0">
              <a:solidFill>
                <a:prstClr val="white"/>
              </a:solidFill>
            </a:endParaRPr>
          </a:p>
        </p:txBody>
      </p:sp>
      <p:sp>
        <p:nvSpPr>
          <p:cNvPr id="5" name="TextBox 4"/>
          <p:cNvSpPr txBox="1"/>
          <p:nvPr/>
        </p:nvSpPr>
        <p:spPr>
          <a:xfrm>
            <a:off x="4328160" y="1252628"/>
            <a:ext cx="2438400" cy="707886"/>
          </a:xfrm>
          <a:prstGeom prst="rect">
            <a:avLst/>
          </a:prstGeom>
          <a:noFill/>
        </p:spPr>
        <p:txBody>
          <a:bodyPr wrap="square" rtlCol="0">
            <a:spAutoFit/>
          </a:bodyPr>
          <a:lstStyle/>
          <a:p>
            <a:pPr algn="ctr"/>
            <a:r>
              <a:rPr lang="en-US" sz="2000" b="1" dirty="0" smtClean="0">
                <a:solidFill>
                  <a:prstClr val="black"/>
                </a:solidFill>
              </a:rPr>
              <a:t>Risk or Presence </a:t>
            </a:r>
            <a:br>
              <a:rPr lang="en-US" sz="2000" b="1" dirty="0" smtClean="0">
                <a:solidFill>
                  <a:prstClr val="black"/>
                </a:solidFill>
              </a:rPr>
            </a:br>
            <a:r>
              <a:rPr lang="en-US" sz="2000" b="1" dirty="0" smtClean="0">
                <a:solidFill>
                  <a:prstClr val="black"/>
                </a:solidFill>
              </a:rPr>
              <a:t>of Malnutrition??</a:t>
            </a:r>
            <a:endParaRPr lang="en-US" sz="2000" b="1" dirty="0">
              <a:solidFill>
                <a:prstClr val="black"/>
              </a:solidFill>
            </a:endParaRPr>
          </a:p>
        </p:txBody>
      </p:sp>
      <p:sp>
        <p:nvSpPr>
          <p:cNvPr id="6" name="TextBox 5"/>
          <p:cNvSpPr txBox="1"/>
          <p:nvPr/>
        </p:nvSpPr>
        <p:spPr>
          <a:xfrm>
            <a:off x="1295400" y="2415289"/>
            <a:ext cx="2057400" cy="523220"/>
          </a:xfrm>
          <a:prstGeom prst="rect">
            <a:avLst/>
          </a:prstGeom>
          <a:solidFill>
            <a:schemeClr val="accent1">
              <a:lumMod val="40000"/>
              <a:lumOff val="60000"/>
            </a:schemeClr>
          </a:solidFill>
        </p:spPr>
        <p:txBody>
          <a:bodyPr wrap="square" rtlCol="0">
            <a:spAutoFit/>
          </a:bodyPr>
          <a:lstStyle/>
          <a:p>
            <a:pPr algn="ctr"/>
            <a:r>
              <a:rPr lang="en-US" sz="2800" b="1" dirty="0" smtClean="0">
                <a:solidFill>
                  <a:srgbClr val="002060"/>
                </a:solidFill>
                <a:effectLst>
                  <a:outerShdw blurRad="38100" dist="38100" dir="2700000" algn="tl">
                    <a:srgbClr val="000000">
                      <a:alpha val="43137"/>
                    </a:srgbClr>
                  </a:outerShdw>
                </a:effectLst>
              </a:rPr>
              <a:t>Not-at-Risk</a:t>
            </a:r>
            <a:endParaRPr lang="en-US" sz="2800" b="1" dirty="0">
              <a:solidFill>
                <a:srgbClr val="002060"/>
              </a:solidFill>
              <a:effectLst>
                <a:outerShdw blurRad="38100" dist="38100" dir="2700000" algn="tl">
                  <a:srgbClr val="000000">
                    <a:alpha val="43137"/>
                  </a:srgbClr>
                </a:outerShdw>
              </a:effectLst>
            </a:endParaRPr>
          </a:p>
        </p:txBody>
      </p:sp>
      <p:sp>
        <p:nvSpPr>
          <p:cNvPr id="7" name="TextBox 6"/>
          <p:cNvSpPr txBox="1"/>
          <p:nvPr/>
        </p:nvSpPr>
        <p:spPr>
          <a:xfrm>
            <a:off x="762000" y="3561881"/>
            <a:ext cx="3048000" cy="1815882"/>
          </a:xfrm>
          <a:prstGeom prst="rect">
            <a:avLst/>
          </a:prstGeom>
          <a:noFill/>
          <a:ln w="50800">
            <a:solidFill>
              <a:srgbClr val="92D050"/>
            </a:solidFill>
          </a:ln>
        </p:spPr>
        <p:txBody>
          <a:bodyPr wrap="square" rtlCol="0">
            <a:spAutoFit/>
          </a:bodyPr>
          <a:lstStyle/>
          <a:p>
            <a:r>
              <a:rPr lang="en-US" sz="2400" b="1" dirty="0" smtClean="0">
                <a:solidFill>
                  <a:prstClr val="black"/>
                </a:solidFill>
              </a:rPr>
              <a:t>Rescreen</a:t>
            </a:r>
            <a:r>
              <a:rPr lang="en-US" sz="2000" dirty="0" smtClean="0">
                <a:solidFill>
                  <a:prstClr val="black"/>
                </a:solidFill>
              </a:rPr>
              <a:t> at:</a:t>
            </a:r>
          </a:p>
          <a:p>
            <a:pPr marL="285750" indent="-285750">
              <a:buFont typeface="Arial" pitchFamily="34" charset="0"/>
              <a:buChar char="•"/>
            </a:pPr>
            <a:r>
              <a:rPr lang="en-US" sz="2200" dirty="0" smtClean="0">
                <a:solidFill>
                  <a:prstClr val="black"/>
                </a:solidFill>
              </a:rPr>
              <a:t>Regularly specified intervals or</a:t>
            </a:r>
          </a:p>
          <a:p>
            <a:pPr marL="285750" indent="-285750">
              <a:buFont typeface="Arial" pitchFamily="34" charset="0"/>
              <a:buChar char="•"/>
            </a:pPr>
            <a:r>
              <a:rPr lang="en-US" sz="2200" dirty="0" smtClean="0">
                <a:solidFill>
                  <a:prstClr val="black"/>
                </a:solidFill>
              </a:rPr>
              <a:t>When nutritional/</a:t>
            </a:r>
            <a:br>
              <a:rPr lang="en-US" sz="2200" dirty="0" smtClean="0">
                <a:solidFill>
                  <a:prstClr val="black"/>
                </a:solidFill>
              </a:rPr>
            </a:br>
            <a:r>
              <a:rPr lang="en-US" sz="2200" dirty="0" smtClean="0">
                <a:solidFill>
                  <a:prstClr val="black"/>
                </a:solidFill>
              </a:rPr>
              <a:t>clinical status changes</a:t>
            </a:r>
            <a:endParaRPr lang="en-US" sz="2200" dirty="0">
              <a:solidFill>
                <a:prstClr val="black"/>
              </a:solidFill>
            </a:endParaRPr>
          </a:p>
        </p:txBody>
      </p:sp>
      <p:sp>
        <p:nvSpPr>
          <p:cNvPr id="8" name="TextBox 7"/>
          <p:cNvSpPr txBox="1"/>
          <p:nvPr/>
        </p:nvSpPr>
        <p:spPr>
          <a:xfrm>
            <a:off x="3886200" y="2399791"/>
            <a:ext cx="3924300" cy="523220"/>
          </a:xfrm>
          <a:prstGeom prst="rect">
            <a:avLst/>
          </a:prstGeom>
          <a:solidFill>
            <a:schemeClr val="accent1">
              <a:lumMod val="40000"/>
              <a:lumOff val="60000"/>
            </a:schemeClr>
          </a:solidFill>
        </p:spPr>
        <p:txBody>
          <a:bodyPr wrap="square" rtlCol="0">
            <a:spAutoFit/>
          </a:bodyPr>
          <a:lstStyle/>
          <a:p>
            <a:pPr algn="ctr"/>
            <a:r>
              <a:rPr lang="en-US" sz="2800" b="1" dirty="0" smtClean="0">
                <a:solidFill>
                  <a:srgbClr val="002060"/>
                </a:solidFill>
                <a:effectLst>
                  <a:outerShdw blurRad="38100" dist="38100" dir="2700000" algn="tl">
                    <a:srgbClr val="000000">
                      <a:alpha val="43137"/>
                    </a:srgbClr>
                  </a:outerShdw>
                </a:effectLst>
              </a:rPr>
              <a:t>At-Risk </a:t>
            </a:r>
            <a:r>
              <a:rPr lang="en-US" sz="2800" b="1" i="1" u="sng" dirty="0" smtClean="0">
                <a:solidFill>
                  <a:srgbClr val="002060"/>
                </a:solidFill>
              </a:rPr>
              <a:t>or</a:t>
            </a:r>
            <a:r>
              <a:rPr lang="en-US" sz="2800" b="1" dirty="0" smtClean="0">
                <a:solidFill>
                  <a:srgbClr val="002060"/>
                </a:solidFill>
                <a:effectLst>
                  <a:outerShdw blurRad="38100" dist="38100" dir="2700000" algn="tl">
                    <a:srgbClr val="000000">
                      <a:alpha val="43137"/>
                    </a:srgbClr>
                  </a:outerShdw>
                </a:effectLst>
              </a:rPr>
              <a:t> Malnourished</a:t>
            </a:r>
            <a:endParaRPr lang="en-US" sz="2800" b="1" dirty="0">
              <a:solidFill>
                <a:srgbClr val="002060"/>
              </a:solidFill>
              <a:effectLst>
                <a:outerShdw blurRad="38100" dist="38100" dir="2700000" algn="tl">
                  <a:srgbClr val="000000">
                    <a:alpha val="43137"/>
                  </a:srgbClr>
                </a:outerShdw>
              </a:effectLst>
            </a:endParaRPr>
          </a:p>
        </p:txBody>
      </p:sp>
      <p:sp>
        <p:nvSpPr>
          <p:cNvPr id="9" name="TextBox 8"/>
          <p:cNvSpPr txBox="1"/>
          <p:nvPr/>
        </p:nvSpPr>
        <p:spPr>
          <a:xfrm>
            <a:off x="4191000" y="3352800"/>
            <a:ext cx="3429000" cy="523220"/>
          </a:xfrm>
          <a:prstGeom prst="rect">
            <a:avLst/>
          </a:prstGeom>
          <a:solidFill>
            <a:schemeClr val="accent4">
              <a:lumMod val="50000"/>
            </a:schemeClr>
          </a:solidFill>
        </p:spPr>
        <p:txBody>
          <a:bodyPr wrap="square" rtlCol="0">
            <a:spAutoFit/>
          </a:bodyPr>
          <a:lstStyle/>
          <a:p>
            <a:pPr algn="ctr"/>
            <a:r>
              <a:rPr lang="en-US" sz="2800" b="1" dirty="0" smtClean="0">
                <a:solidFill>
                  <a:prstClr val="white"/>
                </a:solidFill>
              </a:rPr>
              <a:t>Nutrition Assessment</a:t>
            </a:r>
            <a:endParaRPr lang="en-US" sz="2800" b="1" dirty="0">
              <a:solidFill>
                <a:prstClr val="white"/>
              </a:solidFill>
            </a:endParaRPr>
          </a:p>
        </p:txBody>
      </p:sp>
      <p:sp>
        <p:nvSpPr>
          <p:cNvPr id="10" name="TextBox 9"/>
          <p:cNvSpPr txBox="1"/>
          <p:nvPr/>
        </p:nvSpPr>
        <p:spPr>
          <a:xfrm>
            <a:off x="4008894" y="5154178"/>
            <a:ext cx="3733800" cy="461665"/>
          </a:xfrm>
          <a:prstGeom prst="rect">
            <a:avLst/>
          </a:prstGeom>
          <a:noFill/>
          <a:ln w="50800">
            <a:solidFill>
              <a:srgbClr val="92D050"/>
            </a:solidFill>
          </a:ln>
        </p:spPr>
        <p:txBody>
          <a:bodyPr wrap="square" rtlCol="0">
            <a:spAutoFit/>
          </a:bodyPr>
          <a:lstStyle/>
          <a:p>
            <a:r>
              <a:rPr lang="en-US" sz="2400" b="1" dirty="0" smtClean="0">
                <a:solidFill>
                  <a:prstClr val="black"/>
                </a:solidFill>
              </a:rPr>
              <a:t>Develop Nutrition Care Plan</a:t>
            </a:r>
            <a:endParaRPr lang="en-US" sz="2400" b="1" dirty="0">
              <a:solidFill>
                <a:prstClr val="black"/>
              </a:solidFill>
            </a:endParaRPr>
          </a:p>
        </p:txBody>
      </p:sp>
      <p:sp>
        <p:nvSpPr>
          <p:cNvPr id="11" name="TextBox 10"/>
          <p:cNvSpPr txBox="1"/>
          <p:nvPr/>
        </p:nvSpPr>
        <p:spPr>
          <a:xfrm>
            <a:off x="4800600" y="6015335"/>
            <a:ext cx="2209800" cy="461665"/>
          </a:xfrm>
          <a:prstGeom prst="rect">
            <a:avLst/>
          </a:prstGeom>
          <a:noFill/>
          <a:ln w="50800">
            <a:solidFill>
              <a:srgbClr val="92D050"/>
            </a:solidFill>
          </a:ln>
        </p:spPr>
        <p:txBody>
          <a:bodyPr wrap="square" rtlCol="0">
            <a:spAutoFit/>
          </a:bodyPr>
          <a:lstStyle/>
          <a:p>
            <a:pPr algn="ctr"/>
            <a:r>
              <a:rPr lang="en-US" sz="2400" b="1" dirty="0" smtClean="0">
                <a:solidFill>
                  <a:prstClr val="black"/>
                </a:solidFill>
              </a:rPr>
              <a:t>Reassessment</a:t>
            </a:r>
            <a:endParaRPr lang="en-US" sz="2400" b="1" dirty="0">
              <a:solidFill>
                <a:prstClr val="black"/>
              </a:solidFill>
            </a:endParaRPr>
          </a:p>
        </p:txBody>
      </p:sp>
      <p:sp>
        <p:nvSpPr>
          <p:cNvPr id="12" name="Down Arrow 11"/>
          <p:cNvSpPr/>
          <p:nvPr/>
        </p:nvSpPr>
        <p:spPr>
          <a:xfrm>
            <a:off x="7848600" y="3451093"/>
            <a:ext cx="1295400" cy="2641758"/>
          </a:xfrm>
          <a:prstGeom prst="downArrow">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lnSpc>
                <a:spcPct val="70000"/>
              </a:lnSpc>
            </a:pPr>
            <a:r>
              <a:rPr lang="en-US" sz="2800" b="1" dirty="0" smtClean="0">
                <a:solidFill>
                  <a:prstClr val="white"/>
                </a:solidFill>
              </a:rPr>
              <a:t>Nutrition Monitoring</a:t>
            </a:r>
            <a:endParaRPr lang="en-US" sz="2800" b="1" dirty="0">
              <a:solidFill>
                <a:prstClr val="white"/>
              </a:solidFill>
            </a:endParaRPr>
          </a:p>
        </p:txBody>
      </p:sp>
      <p:cxnSp>
        <p:nvCxnSpPr>
          <p:cNvPr id="14" name="Straight Connector 13"/>
          <p:cNvCxnSpPr>
            <a:stCxn id="4" idx="2"/>
          </p:cNvCxnSpPr>
          <p:nvPr/>
        </p:nvCxnSpPr>
        <p:spPr>
          <a:xfrm>
            <a:off x="4305300" y="1205872"/>
            <a:ext cx="0" cy="619780"/>
          </a:xfrm>
          <a:prstGeom prst="line">
            <a:avLst/>
          </a:prstGeom>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2362200" y="1825652"/>
            <a:ext cx="1981200" cy="533400"/>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4305300" y="1825652"/>
            <a:ext cx="1581150" cy="533400"/>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6" idx="2"/>
          </p:cNvCxnSpPr>
          <p:nvPr/>
        </p:nvCxnSpPr>
        <p:spPr>
          <a:xfrm>
            <a:off x="2324100" y="2938509"/>
            <a:ext cx="0" cy="619780"/>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5875794" y="2819400"/>
            <a:ext cx="10656" cy="487304"/>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5886450" y="4676001"/>
            <a:ext cx="0" cy="429399"/>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5886450" y="5637716"/>
            <a:ext cx="0" cy="458284"/>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17902" y="6410980"/>
            <a:ext cx="8397498" cy="523220"/>
          </a:xfrm>
          <a:prstGeom prst="rect">
            <a:avLst/>
          </a:prstGeom>
          <a:noFill/>
        </p:spPr>
        <p:txBody>
          <a:bodyPr wrap="square" rtlCol="0">
            <a:spAutoFit/>
          </a:bodyPr>
          <a:lstStyle/>
          <a:p>
            <a:pPr algn="r"/>
            <a:r>
              <a:rPr lang="en-US" sz="1400" dirty="0" smtClean="0">
                <a:solidFill>
                  <a:prstClr val="black"/>
                </a:solidFill>
              </a:rPr>
              <a:t>Adapted from Clinical Pathways and Algorithms for Delivery of Parenteral and Enteral Nutrition Support in Adults. </a:t>
            </a:r>
            <a:br>
              <a:rPr lang="en-US" sz="1400" dirty="0" smtClean="0">
                <a:solidFill>
                  <a:prstClr val="black"/>
                </a:solidFill>
              </a:rPr>
            </a:br>
            <a:r>
              <a:rPr lang="en-US" sz="1400" dirty="0" smtClean="0">
                <a:solidFill>
                  <a:prstClr val="black"/>
                </a:solidFill>
              </a:rPr>
              <a:t>ASPEN; 1984:4.</a:t>
            </a:r>
            <a:endParaRPr lang="en-US" sz="1400" dirty="0">
              <a:solidFill>
                <a:prstClr val="black"/>
              </a:solidFill>
            </a:endParaRPr>
          </a:p>
        </p:txBody>
      </p:sp>
      <p:sp>
        <p:nvSpPr>
          <p:cNvPr id="3" name="Oval 2"/>
          <p:cNvSpPr/>
          <p:nvPr/>
        </p:nvSpPr>
        <p:spPr>
          <a:xfrm>
            <a:off x="3807314" y="5055019"/>
            <a:ext cx="4114800" cy="659981"/>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66"/>
              </a:solidFill>
            </a:endParaRPr>
          </a:p>
        </p:txBody>
      </p:sp>
      <p:cxnSp>
        <p:nvCxnSpPr>
          <p:cNvPr id="25" name="Straight Arrow Connector 24"/>
          <p:cNvCxnSpPr/>
          <p:nvPr/>
        </p:nvCxnSpPr>
        <p:spPr>
          <a:xfrm flipH="1" flipV="1">
            <a:off x="2667000" y="2923011"/>
            <a:ext cx="1524000" cy="528082"/>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962400" y="4182130"/>
            <a:ext cx="3924300" cy="523220"/>
          </a:xfrm>
          <a:prstGeom prst="rect">
            <a:avLst/>
          </a:prstGeom>
          <a:solidFill>
            <a:schemeClr val="accent1">
              <a:lumMod val="40000"/>
              <a:lumOff val="60000"/>
            </a:schemeClr>
          </a:solidFill>
        </p:spPr>
        <p:txBody>
          <a:bodyPr wrap="square" rtlCol="0">
            <a:spAutoFit/>
          </a:bodyPr>
          <a:lstStyle/>
          <a:p>
            <a:pPr algn="ctr"/>
            <a:r>
              <a:rPr lang="en-US" sz="2800" b="1" dirty="0" smtClean="0">
                <a:solidFill>
                  <a:srgbClr val="002060"/>
                </a:solidFill>
                <a:effectLst>
                  <a:outerShdw blurRad="38100" dist="38100" dir="2700000" algn="tl">
                    <a:srgbClr val="000000">
                      <a:alpha val="43137"/>
                    </a:srgbClr>
                  </a:outerShdw>
                </a:effectLst>
              </a:rPr>
              <a:t>At-Risk </a:t>
            </a:r>
            <a:r>
              <a:rPr lang="en-US" sz="2800" b="1" i="1" u="sng" dirty="0" smtClean="0">
                <a:solidFill>
                  <a:srgbClr val="002060"/>
                </a:solidFill>
              </a:rPr>
              <a:t>or</a:t>
            </a:r>
            <a:r>
              <a:rPr lang="en-US" sz="2800" b="1" dirty="0" smtClean="0">
                <a:solidFill>
                  <a:srgbClr val="002060"/>
                </a:solidFill>
                <a:effectLst>
                  <a:outerShdw blurRad="38100" dist="38100" dir="2700000" algn="tl">
                    <a:srgbClr val="000000">
                      <a:alpha val="43137"/>
                    </a:srgbClr>
                  </a:outerShdw>
                </a:effectLst>
              </a:rPr>
              <a:t> Malnourished</a:t>
            </a:r>
            <a:endParaRPr lang="en-US" sz="2800" b="1" dirty="0">
              <a:solidFill>
                <a:srgbClr val="002060"/>
              </a:solidFill>
              <a:effectLst>
                <a:outerShdw blurRad="38100" dist="38100" dir="2700000" algn="tl">
                  <a:srgbClr val="000000">
                    <a:alpha val="43137"/>
                  </a:srgbClr>
                </a:outerShdw>
              </a:effectLst>
            </a:endParaRPr>
          </a:p>
        </p:txBody>
      </p:sp>
      <p:cxnSp>
        <p:nvCxnSpPr>
          <p:cNvPr id="29" name="Straight Arrow Connector 28"/>
          <p:cNvCxnSpPr/>
          <p:nvPr/>
        </p:nvCxnSpPr>
        <p:spPr>
          <a:xfrm>
            <a:off x="5894844" y="3763946"/>
            <a:ext cx="10656" cy="443004"/>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88869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descr="data:image/jpeg;base64,/9j/4AAQSkZJRgABAQAAAQABAAD/2wCEAAkGBhQSERMTExQWFRMVFRkYFxgYGBgWHREWGRcXFxobGxkeGyggIBooGhcXITIgJScqLTA4GSIxNjErNikrLCkBCQoKDgwOGg8PGDEkHCQsLCwsLiw0LSwtLCwtLyksKSotLS01KS0sLCwsLCwtLCwsLCwsLCwtLCksKS0sLCwsLP/AABEIAKMAvwMBIgACEQEDEQH/xAAcAAEAAgMBAQEAAAAAAAAAAAAABgcDBAUBAgj/xABCEAACAQMDAwIFAgMDBw0AAAABAgMABBEFEiEGMUETIgcUUWFxMoEjQqEVQ5IzU1RikbHBFiQ1cnN0gpOUs9HT8P/EABoBAQADAQEBAAAAAAAAAAAAAAABAgMEBQb/xAAuEQACAQMDAwEIAQUAAAAAAAAAAQIDBBESITETQVFhBSMycYHB4fDRFCJCYpH/2gAMAwEAAhEDEQA/ALxpSlAKUqOdQaXdfM291aykiMMs1uzELcxnkbc5VZQexIGcgFgByBI6jOg9SM19eWMzAyQlZYiBjfbyAEA+NyMdufIK9zmpHA5ZVJUqSASpwSpI5BIJGR24OK5uodUWkD7JrmCKTj2vKisM8jgnIFAb19bepFJHkjejLkcEbgRn+tc/pKOVbK2SdWWZIlSQMdxLoNhO7JyCVyDnnNcmX4r6YrtGbyPK4BI3MpJ+jKCD+xr5l+LOmLkfNKx+irIxP4AXmgN/qi2neawMO/Yt0Gm2sVHpelJ+oAjK7tvHPOKkFQuX4u2EbKsxmg3fpM1vLGD+5WpNp2qwXUZeGVJYzwTG4bGQDglTkHBHHBGaA5uhdWi7ubiOGNjDbn02nJwGnB98aoRk7RtO774x2JkFaumabHbxJDCoSONQqqPAH/7vUc6o1W9e5is7GMxsdskt1JHviiiywKryN0uQPb9+47gCW0pSgFKUoBSlKAVz9d16Gzgee4cJGncnyfAA7lj4ArzqDXorO3knmYBUVmxuVTIVUtsXcQC5xgDzVfW2mS69NFc3kJh06ElreBuHuiQPfJzwnHAHfOORyaykorLBnu/iHqMim7srBZNPUZzISk1wq/qeNAeFx29rH2k+cCddP67HeW0VzCcxyrkZxkeCDg9wQQfxW0kYAAAAAGAB2A+mPpUM0EPp+pNZYVbG4VpbQD+7mGGmiB8A5aQLz34xggZU6ut4ZLROqUpW5ApSlAcJ9Su47rY8AltZCAksRw0BPiWNm5Xv70P09vkdt3ABJIAAySeAAPJNfVUf8Tfiekl9HZx3E1vbws63UsWCZSQF2IBzx7lyeMtnHtGQJDqXW1xqkvy+lMYrdG/i320nDDJ9ONDjORt5J8+O527ToewtUaR4kkZVZpZrgCZnA9zO5YEZ4zkAVFYOvbcW8NnowU3MjLEgePZtwnulfgBm4HJzznIwMVO73RWuLNraeViXTY8kQ9Et9SFywGexHIOSMYOKzbZ2U4RxtuyDaBrwXUY5ra0NvYXRNuZRtjjupF3GGQRhV2HO9fO7d9e9m7ed38xGM+SASQM98ZJOPua4tz0jC1pFaAukURjKFWwymNtwO4g8k5yfvxitjVtdFufdDcOu3O+KIyhTkjBCncD57Y571D3NIrT8R0JIgwwwBH0Iz3GD3+xxVXaB05I+q6uIJWtBGyBGiG0q7hih2AhGTAfKkEHPG04IlXRuv/NT6gY39S2WaP0nyzZLxZkAz2TcFIXAxuauH1Xb3E2rLHYTiC4Fnumf9QZfVwiOvIBAOQcZww8EUWxWeJJMmej9dRxBbe/cW9wo2hpWULdIgx6yvwo3YJKkgg8c8EyXSdXiuYlmgkWSJs7WXscHB/fI7VA9MllErWF+FuQwDwTGJdlwqgl1kTBRZVIz5yDnxy1HQpbQ/M6e7oEYPLaKR6VygJMixoQRHIwJxtwCfGeavqMHSeMomXU2tvaw+pHby3MhYKkcQ5LNwNzfypnu2Dis+h3EzwI9xGsUrZJjB3ekCeFLfzMBjJAAznimha5FeQJcQNuikGQe3YkEEeCCCMVv1YwFKUoBXL6j6hhs4DLM+wfpTgsXcg7VVRyzHHb/AHV9dQ9QQ2Vu9xOxWNMZwMkkkKAB5OTUS6a0W4vLlNTvSFAU/K2wAZYomwyStkticgnJHbjnjApOaissk4nSfwtluSLvWna4mZNqwSEkQc4ySr4yQP0gDGecmrSiiCqFUAKoAAHAAAwAB9MV90rgnNye5YVXHxzs3NhHcRs6m2nV22HadjgxnDA5H6gOM96seuB1/CraXfhgCPlJzgjPKxMyn8hgCPwKQeJIFSaZoUaBZbaSaJ3AcSJK4Zj+oFxnDd+xBHJqy/hN1TNfWLNcYMsE7wM4/vdio28jHBw+D+M+cCuOlubK35/uhz9Km/wMc/2dIu3CpdzKj4wbhcqfUZuzNksu4eEA8Uspycpxk84/J7PtSlTjTpzhFLK7fQsSlKV6R4ZxetL8w6feShtjJbylWBwVfYwUg/XcRio38P8ASfltOtY8AN6Yd9uRlpPec/fDAH8V78abiUaaYoo9/wAxLHCx/wA2HbggeSWCr/4q6Wr28rQuls6xSHAR2XeIxuGTt8nZnH3x+apI6bdbtmp1JoVrcRhroLiLLLIXMZg5UllkyNvKrz9q+dCtb2N5BdTQzx8emyxmJwfIZBlcfgk/8OJqnQ1xKiRyXbXUIKNLDOAnrOmTlZkQtGudvs2t2/VzUk0bUJpVb17doJFbBG9ZFcHOGRxjI+uVGKodC3lusHRrlaN1DHdPcLGr7beX0i5ACu4GWC859p4OQO4xmuhdXaRI0kjKiIMszHAUfUmq2+GOsTv88kAt5Y0upHUvI8TuJGYq2VicFTtOCcdiPpRImU8NIm2rdOrI5nib0bsJtWZf5hwQsq5xJHwOD+2MCtq10WGOaS4WJVmlAEjjOXxjv+4HOOcVh0fULhy63Ft6BGCpWVZkcHwGAUhh9Cv711KEpRe6FeEVW2v600euKLq7a3tIoFmiUNsWVjhWDAZ3ZcOCCM4XAxUo0zr+yuJ0t4JvVkdWYbUfChRk7mIGKYIVRPZmv0Fm11K90+CJEtAqXIyzbleVI1IQHOUyp/6vbPIFWRVY9YzxW13p148r249b0ZZE7PCVaQJIMcp6g7+AzH7izVYEAjkHsfrWqeUcNSOmTR7XP1jqC3tFDXE0cIOcb2ClsYztB5buOAD3rbublY0Z3YKiKWZmOAqgZJJ8ACq30vpGPU9RbVZUPy+EFtG27+Ps7TOrcKmRlUxz+ojn3RKSisszM2iaFNqF8NSuWkS2jffZWzgce3b6rqR7ScblHcE544zYVKV585ubyy4pSlUJFRv4j3yxaVfM5wDbyIPu0iGNR/iYVJKqb4xa1HPPaaar5YyiWdfARV3KrfcjJHPHH1FWjzl9tyYxc5KK5exHtMtFFhHHMQqGEByTtwGHPPjg1NfhLqt3PBCfabSH1rfOAplEZjMMiAKOMF4zjjKZ75xCernQ2zwsTvmG2NEG55ZNwKqq9zlto/f8VbPw70u6gskW8cGU4IRQALZNiKsQxwcBck/ViOcZM2CbUpvuz1/bDUXCmuy57knqppupNavbi7Gn/Lpbw3LQBpAu4GMANwc5BLZzjwMY5qwOsNfNlZT3QTeYk3BSdu45C98H61p9BWxTT7dmOXmT15DjG6Sc+s5x45ft9q7as9CyjxEQ7WejNZvBaG4uLINayiVQqzASyAqVMgAxxgj2gcMazzf8oFJAt9PcAnDB5QGH1wZAasqlcvXl3LptcMrHf1D/AKLYf+ZJ/wDbWC0vuoX3f8ys02uV97SLux5X+Nyv0PmrVpU9Z+C2uXkqTU5ddbbDJYWUqTEqRmR0GBu/ifxcAcdz5H1xW5CddjTaLCy2qpCrHIUCfTC78YzzgYz9qs+sUN0jlgrKxRtrgEHY2AdrY7HBBwfqKdZ+CNcvJWdn1DrS5E+kBzngxTqgA/DFyT38ill8THf1B/Zl8TExSQRoJdjg4K5BGSD9KtGlOt6FlUmu5QnU3VMI1W0urm0nSD0HiZbm3I5BdgURuGIMg58ZrvWnxT0eEkxL6ZIwTHbBNw74O0DIzVuUxVuv6EKbTyUV138RrC9tljjO6RJ4pAs0bhGCvhgxBztKk5xjjOOasZfi1pMcZ23UeI14VFcZAHARdv2wAKlzICMHkHwec/tXE1rQbERma4gg2Q5lLNGuFAVgSQByNpPHPjzirRrrjBWTcnlka0uO51lxPdJ6OmA7obY53XuOVkm7fw+zBMYPHfGTYKrgYHAH9K0dJ1m3uEzbyxSoMf5NlbbwCAQDwcY4OK3qwqTcnuQj2lKVmSKUrj9TdWW9hEZbiQLwSqZG+XBAwiZyxyw7ds84olngg5vWnxHtNMAEzFpmXckSDLMMkAnwFyCMk+DVZaXHJPLJf3IAubgDKgYWJFACqoJJ/SFzk5/rnQvLJJbmfULlRBC7iVYXbdh8EBpCf5uThB2zjxzh0Tpy61+WVoZjBaxFEIfdzuHvwF4ZsAkgsP1KMjNHHre7pvbu/sj1reMbNKtWX93+Me/zf2JT8M7b1tbuZQA6QQqpZlY+jI2F2xnOFJAbJx4YeSauio/0R0ZDplsIISWy2+R27ySFVUnHgYUYUdvvyTIK9KnDRFR8Hl1qnVqSm+7yRH4srnR73/svPHZ1NdHo7/o+y/7rB/7KVEuvupPnmm0azjaWd/bPIcpHaLlH3Mdp3fTA/qeKnGi6f6FvBCTuMUUcecY3bEVc4++KwuGsJFEbtKUrkLFc/E/4jXemz28cFqsqSjJdt53tu2mNQuMNjacnOd4445sCzmZ40Z0MbsqlkJB9NiASuRwcHIyPpWWvas2mksECoN8LLppP7UZuT/ak4/ZViUf0Aqc1C/hdZ7Ib1uf4mo3Tf7JPT4/wVK+FgmlKUqhJyOq9e+StJrkRNL6S7ti5y3IHJAOFA5LYOACa1+h+qf7Rs47r0/S3lxs3b8bWK/qwM9s9hXeIzwaxWlmkShI0WNB2VFCgZ5PAAFTlY9SDNWnrAX5ebcIyvpPuEp2xkbDn1GwcJjucds1uVq6pYLPBLCxIWWN42IxkB1KnGQRnB8g0XIK1+F3RVhPpkdxLbRlw8xD5YFQsz7cOCDwAMNweBUa6a17U5Nl1864UsxSGVRKpjzwGOVJ4H6hg+eDVgfB+yA0gW8g5WW4ikXOcH1XVhkfY9xUL1D4TajYrLJaXEcsMaZWIrIXlCe4gJ7gHPI9hGfAGcDtrwnKPu3v6m9rKjGfv45XodeP4lajE7mS0huUYrs9GQxGPAw2d4OQSN32yRkjGNu++L8oZRFpk75Uk75I48N9BjeCPuSPxUG6e127v3MVpa+o6qC0hYrGhI/mJXgHDYGcnHnBNdi1s9S3ejJYSG4ycFMCErnAYzFio/GS3nHNcGm4S3gv36npOl7PlLao1++qN3V+ttVuVAhWGxQgZO4zSDI5w20KP2GfvUatLm3W4PqzNc3xJDOUkkkLD+VFVTjA8LXe0r4aazvDyz2w3cMrF2EQz+pVQBS2PGfzU/wCkPhva2GJAoluvcWnZQGZnOW2jsg8ADx5OTnZW9SeY1Hhehirq3oYlQhmX+34Il0l8Okvmkur+CQJlUghk3R5RRuMjqDn3MxAUgYC+c1Zej6HBaR+lbxJFHknaoxlj3J+p7cn6AeK3qV3QgoRUVwebUqSqzc5csUpSrGZUWj2l1ol5dZspr2O9mLrNb5dgAxKrImAq8yt7iRnJ7gcTLprrlLu4uLVongngClo3aNiVbPI2Mw49uR43CpXVc9bdKtaXA1ixj3TxBvXgUAC6jP62znIcLk5AbOBxxzjUpKW/clMsGlaml6pHcxJNC4eJxlWGRuGSPIB7g1t1wcFhSlKEioZp/Rl5A0oi1EpC80soQWsRKGWRpCN7M2Rlj4FTOlWUmuCDl6bps8bkyXTzIVxtaOFcNkHcGRV8ZGCPNdSlKhvIFKUqCRWC+tUljeOQBo5FKOD2ZWG0j9wcVnqG/FR1exFqTh7yeG3TjOGeVCWx5wqk4yPzVorLSIIr1f0ppulQvPaTCzvkj3Q/xmLSc/p9IkllbBXtjPcjFWloFzLJawPMmyZ4kaRe21yoLDHjnx47VG9D+EmnW6pm3SWVcEySZcs4ABOGYgAkZxzjNTOvRjFxW7yUPMV7SlWApSlAKUpQClKUApSlAVnJcSaFLJmIto7vlSvueykk5b2gA+juyMckZHPg2DZ3iSxrJGweNwGVlOQwPYg1syRhgVYAqRgg8gg9wR9KrjTeg73TCzWEyywmaSRrWX2qYz+hI32ko/LZbODhcjg556tHVuuSUyxKVDNP+KVsZPRu1ksJvCXS+mHHI3LJ+krkEZyM44qTafrME4JhmilA7mORHx/hJrkcJLlFjh9SaPeLL81YSr6u0I9vMWMMwHZhggpIM9x38/cOqrtcLJpdwX8+lJbyIT9mMinH5UVKaU1eUCDv0/fX8oa9c2ltGwZILaY75WGP8tMAMrgsNq4/pkzeva8qHLIPaUrnav1FbWozcTxRcEgO6qWAGTtUnLH7AE1CTfAOgTVe6dAdW1QXRA+S092W3IAIupzgO+TnKIVGCMc4we9cmTrVtdn+StPWgsmytxP6TO0ynOYwQpWIMoPuc85xjw1mdO9PxWNvHbQAiOMcZOSxJyWJ+pJJ+n4rso0tO7KtnSpSldJApSlAKUpQClKUApSlAKUpQClKUBoavoUF0np3EKSpnIDqDg/UfQ/iohrvwU064CenGbVkbO6AhSR9DuBH4Pcf0rr9YfEW000xrOzGSTlY4xvbaONxGRgZ4BPfBx2OK3m6+1S6Uq5is0Jz/BBMuPCl2ZlX7kDP47VvRt6ld4prJDaXJvdSX8On3NsmnXcrSrdww3NsZ3m9RJM4AEjEAjBHtPG4ZwcVblfnJemI0RfTJSVXV1m7uJFOVYk/fnAxUrsvipqcR/jWtvcJ2zE5iY4/mO5mHPfAA/arXnsi4hhqOfkI1Eye9f8AWDaba/MCAzjeqkbwgQNn3E4JxnA4HkVrxfP31uWSe1tVkXCvAWvGXkhsSbo0BGMcBu57YzVddf8AVlxqsK2q2pt4t6u7ySKxOPAVT98898eK4dnZ3lm/qWN26MR7kfGyRsAZ2gbOwHdfHes6HsuvKGp0+PP8BzXktCw+FMpk33eqXlwBjCK7QA9+G2uxI58Fa7cXwy04EMbVJHBzvlLSsxHbczsSew71C+mvjLLHJ6WqxpEpX23EYcoxAHDKN3uPJyMePaBzVp6fqUU6CSGRJUPZkZXBxweQSO9UlTcHpksMnOTJbWqRqEjVUQdlUBQPPAHA5rLSlVApSlAKUpQClKUApSlAKUpQClKUAqA/ED4i/Ln5WzxJdvkFhh1suV90o5wSCcKfpz4z0/iJ1p/Z9upRd9xO3pwL43kfqb/VXIJ+vA4zkVLYWRTc0jGSaQ7pZG5Mrc8/gZIFehYWTuZ7/Cuf4KSlpPqK1JkaeVjJcycySt3Y+QowAqeAoA4AFbFcfp/VWla4Rjlo5mA4AwmSF5Hc5VvvXYr6226fTXSWEYSzncUpWO4DbW2bQ+PbuBIz98HOK3bwskGSleLnAz3xzjkZ84+2a9qQeMoIIIBB4IPII+4rD0nMdJumuIEaSB49ssCn3HHIZMnDMD4POCQO9Z6xRXaMzIrqWX9QBBK+OQO1cl1bUq8dNTns+5MW1wWx0N8QrfVEkMIdHiIDxuAGXOdp4yCDg/jHPjMor88vLJayNeWr+lMiln4ytyie/wBOQZHB2jkc/wC+rn6H6rXUbOO4XaGPEiqSfSkHdTkA5wQfwR3718hd2k7aemX0Z0Rlk79KUrkLClKUApSlAKUpQClKUApShoCi+rNYN/qTyYPoWZeCIEYJlyBK+Mnyu0duw44NYRUa0PqaPY4nkIlMkjuSjDJZyxPAwO5OOK6Fh1AJnZYYbiYLj3RQvIDntwBkDg9x4r62xrW9C3itay+fmYSTbMXSyD05XH95PI34G7AH9P612ajmn3bWaSC4t7iEGVmTfC4yrHI7gc8V2kupCu8Wl6UxncLWUjA85xitba8t40opzWSJReTZrXtrIIzkM53tuwzbgh5/T5AP0z4HasuJ/wDQr/8A9JN/8Vqxakzbwttdtsba+LeQ7GHdWx2P2NbO8tm03NbEaZGe5jc7djhcOC2VDb08rz2P3pEZN77tuz27MZ3Hg7t3jvjGK5j9WwAlW9UMDggxsCp+hHg18t1jbj/OH8Rn/iaj+rts6uov+jS/B26j9hCF1K4wAA0Kt+SSmT/tzWwnVtse8hU/RkcH+gNcaHqCBL6eXcWVolA2qxLMNmeCB9DWNzc0G6bU1tLyvDJUXuSue8VCgY43ttU/62CQM/tXa6A1n5XU44APZfKwYAcLLCpKsOeMqzA8c4X6VCrLqm1QED1IwzFjlGI3McnsT58V09D1v17+yS2jlkZbqJ2YRtiOMOFkJ4zjYzZJwBXPfV6Na3lmaz2x+/YmKaZ+iaUpXyxuKUpQClKUApSlAKUpQClKUBhNqh3jauH/AFcD38Y931445r7iiCgBQAAMADgADsAPpSlAfWKYr2lAeYpivaUB8LEASQACTk443HAGT9TgAftX1ilKA15dPiaRZGjQyKMK5UFlHPZiMjue31rFHosCzG4WJBMU2GQKAxTOcZ+ma9pQGzLCrDDAEZB5GeQQQefIIBH4r7xSlAe0pSgFKUoBSlKAUpSgFKUoD//Z"/>
          <p:cNvSpPr>
            <a:spLocks noChangeAspect="1" noChangeArrowheads="1"/>
          </p:cNvSpPr>
          <p:nvPr/>
        </p:nvSpPr>
        <p:spPr bwMode="auto">
          <a:xfrm>
            <a:off x="0" y="-3841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AutoShape 4" descr="data:image/jpeg;base64,/9j/4AAQSkZJRgABAQAAAQABAAD/2wCEAAkGBhQSERMTExQWFRMVFRkYFxgYGBgWHREWGRcXFxobGxkeGyggIBooGhcXITIgJScqLTA4GSIxNjErNikrLCkBCQoKDgwOGg8PGDEkHCQsLCwsLiw0LSwtLCwtLyksKSotLS01KS0sLCwsLCwtLCwsLCwsLCwtLCksKS0sLCwsLP/AABEIAKMAvwMBIgACEQEDEQH/xAAcAAEAAgMBAQEAAAAAAAAAAAAABgcDBAUBAgj/xABCEAACAQMDAwIFAgMDBw0AAAABAgMABBEFEiEGMUETIgcUUWFxMoEjQqEVQ5IzU1RikbHBFiQ1cnN0gpOUs9HT8P/EABoBAQADAQEBAAAAAAAAAAAAAAABAgMEBQb/xAAuEQACAQMDAwEIAQUAAAAAAAAAAQIDBBESITETQVFhBSMycYHB4fDRFCJCYpH/2gAMAwEAAhEDEQA/ALxpSlAKUqOdQaXdfM291aykiMMs1uzELcxnkbc5VZQexIGcgFgByBI6jOg9SM19eWMzAyQlZYiBjfbyAEA+NyMdufIK9zmpHA5ZVJUqSASpwSpI5BIJGR24OK5uodUWkD7JrmCKTj2vKisM8jgnIFAb19bepFJHkjejLkcEbgRn+tc/pKOVbK2SdWWZIlSQMdxLoNhO7JyCVyDnnNcmX4r6YrtGbyPK4BI3MpJ+jKCD+xr5l+LOmLkfNKx+irIxP4AXmgN/qi2neawMO/Yt0Gm2sVHpelJ+oAjK7tvHPOKkFQuX4u2EbKsxmg3fpM1vLGD+5WpNp2qwXUZeGVJYzwTG4bGQDglTkHBHHBGaA5uhdWi7ubiOGNjDbn02nJwGnB98aoRk7RtO774x2JkFaumabHbxJDCoSONQqqPAH/7vUc6o1W9e5is7GMxsdskt1JHviiiywKryN0uQPb9+47gCW0pSgFKUoBSlKAVz9d16Gzgee4cJGncnyfAA7lj4ArzqDXorO3knmYBUVmxuVTIVUtsXcQC5xgDzVfW2mS69NFc3kJh06ElreBuHuiQPfJzwnHAHfOORyaykorLBnu/iHqMim7srBZNPUZzISk1wq/qeNAeFx29rH2k+cCddP67HeW0VzCcxyrkZxkeCDg9wQQfxW0kYAAAAAGAB2A+mPpUM0EPp+pNZYVbG4VpbQD+7mGGmiB8A5aQLz34xggZU6ut4ZLROqUpW5ApSlAcJ9Su47rY8AltZCAksRw0BPiWNm5Xv70P09vkdt3ABJIAAySeAAPJNfVUf8Tfiekl9HZx3E1vbws63UsWCZSQF2IBzx7lyeMtnHtGQJDqXW1xqkvy+lMYrdG/i320nDDJ9ONDjORt5J8+O527ToewtUaR4kkZVZpZrgCZnA9zO5YEZ4zkAVFYOvbcW8NnowU3MjLEgePZtwnulfgBm4HJzznIwMVO73RWuLNraeViXTY8kQ9Et9SFywGexHIOSMYOKzbZ2U4RxtuyDaBrwXUY5ra0NvYXRNuZRtjjupF3GGQRhV2HO9fO7d9e9m7ed38xGM+SASQM98ZJOPua4tz0jC1pFaAukURjKFWwymNtwO4g8k5yfvxitjVtdFufdDcOu3O+KIyhTkjBCncD57Y571D3NIrT8R0JIgwwwBH0Iz3GD3+xxVXaB05I+q6uIJWtBGyBGiG0q7hih2AhGTAfKkEHPG04IlXRuv/NT6gY39S2WaP0nyzZLxZkAz2TcFIXAxuauH1Xb3E2rLHYTiC4Fnumf9QZfVwiOvIBAOQcZww8EUWxWeJJMmej9dRxBbe/cW9wo2hpWULdIgx6yvwo3YJKkgg8c8EyXSdXiuYlmgkWSJs7WXscHB/fI7VA9MllErWF+FuQwDwTGJdlwqgl1kTBRZVIz5yDnxy1HQpbQ/M6e7oEYPLaKR6VygJMixoQRHIwJxtwCfGeavqMHSeMomXU2tvaw+pHby3MhYKkcQ5LNwNzfypnu2Dis+h3EzwI9xGsUrZJjB3ekCeFLfzMBjJAAznimha5FeQJcQNuikGQe3YkEEeCCCMVv1YwFKUoBXL6j6hhs4DLM+wfpTgsXcg7VVRyzHHb/AHV9dQ9QQ2Vu9xOxWNMZwMkkkKAB5OTUS6a0W4vLlNTvSFAU/K2wAZYomwyStkticgnJHbjnjApOaissk4nSfwtluSLvWna4mZNqwSEkQc4ySr4yQP0gDGecmrSiiCqFUAKoAAHAAAwAB9MV90rgnNye5YVXHxzs3NhHcRs6m2nV22HadjgxnDA5H6gOM96seuB1/CraXfhgCPlJzgjPKxMyn8hgCPwKQeJIFSaZoUaBZbaSaJ3AcSJK4Zj+oFxnDd+xBHJqy/hN1TNfWLNcYMsE7wM4/vdio28jHBw+D+M+cCuOlubK35/uhz9Km/wMc/2dIu3CpdzKj4wbhcqfUZuzNksu4eEA8Uspycpxk84/J7PtSlTjTpzhFLK7fQsSlKV6R4ZxetL8w6feShtjJbylWBwVfYwUg/XcRio38P8ASfltOtY8AN6Yd9uRlpPec/fDAH8V78abiUaaYoo9/wAxLHCx/wA2HbggeSWCr/4q6Wr28rQuls6xSHAR2XeIxuGTt8nZnH3x+apI6bdbtmp1JoVrcRhroLiLLLIXMZg5UllkyNvKrz9q+dCtb2N5BdTQzx8emyxmJwfIZBlcfgk/8OJqnQ1xKiRyXbXUIKNLDOAnrOmTlZkQtGudvs2t2/VzUk0bUJpVb17doJFbBG9ZFcHOGRxjI+uVGKodC3lusHRrlaN1DHdPcLGr7beX0i5ACu4GWC859p4OQO4xmuhdXaRI0kjKiIMszHAUfUmq2+GOsTv88kAt5Y0upHUvI8TuJGYq2VicFTtOCcdiPpRImU8NIm2rdOrI5nib0bsJtWZf5hwQsq5xJHwOD+2MCtq10WGOaS4WJVmlAEjjOXxjv+4HOOcVh0fULhy63Ft6BGCpWVZkcHwGAUhh9Cv711KEpRe6FeEVW2v600euKLq7a3tIoFmiUNsWVjhWDAZ3ZcOCCM4XAxUo0zr+yuJ0t4JvVkdWYbUfChRk7mIGKYIVRPZmv0Fm11K90+CJEtAqXIyzbleVI1IQHOUyp/6vbPIFWRVY9YzxW13p148r249b0ZZE7PCVaQJIMcp6g7+AzH7izVYEAjkHsfrWqeUcNSOmTR7XP1jqC3tFDXE0cIOcb2ClsYztB5buOAD3rbublY0Z3YKiKWZmOAqgZJJ8ACq30vpGPU9RbVZUPy+EFtG27+Ps7TOrcKmRlUxz+ojn3RKSisszM2iaFNqF8NSuWkS2jffZWzgce3b6rqR7ScblHcE544zYVKV585ubyy4pSlUJFRv4j3yxaVfM5wDbyIPu0iGNR/iYVJKqb4xa1HPPaaar5YyiWdfARV3KrfcjJHPHH1FWjzl9tyYxc5KK5exHtMtFFhHHMQqGEByTtwGHPPjg1NfhLqt3PBCfabSH1rfOAplEZjMMiAKOMF4zjjKZ75xCernQ2zwsTvmG2NEG55ZNwKqq9zlto/f8VbPw70u6gskW8cGU4IRQALZNiKsQxwcBck/ViOcZM2CbUpvuz1/bDUXCmuy57knqppupNavbi7Gn/Lpbw3LQBpAu4GMANwc5BLZzjwMY5qwOsNfNlZT3QTeYk3BSdu45C98H61p9BWxTT7dmOXmT15DjG6Sc+s5x45ft9q7as9CyjxEQ7WejNZvBaG4uLINayiVQqzASyAqVMgAxxgj2gcMazzf8oFJAt9PcAnDB5QGH1wZAasqlcvXl3LptcMrHf1D/AKLYf+ZJ/wDbWC0vuoX3f8ys02uV97SLux5X+Nyv0PmrVpU9Z+C2uXkqTU5ddbbDJYWUqTEqRmR0GBu/ifxcAcdz5H1xW5CddjTaLCy2qpCrHIUCfTC78YzzgYz9qs+sUN0jlgrKxRtrgEHY2AdrY7HBBwfqKdZ+CNcvJWdn1DrS5E+kBzngxTqgA/DFyT38ill8THf1B/Zl8TExSQRoJdjg4K5BGSD9KtGlOt6FlUmu5QnU3VMI1W0urm0nSD0HiZbm3I5BdgURuGIMg58ZrvWnxT0eEkxL6ZIwTHbBNw74O0DIzVuUxVuv6EKbTyUV138RrC9tljjO6RJ4pAs0bhGCvhgxBztKk5xjjOOasZfi1pMcZ23UeI14VFcZAHARdv2wAKlzICMHkHwec/tXE1rQbERma4gg2Q5lLNGuFAVgSQByNpPHPjzirRrrjBWTcnlka0uO51lxPdJ6OmA7obY53XuOVkm7fw+zBMYPHfGTYKrgYHAH9K0dJ1m3uEzbyxSoMf5NlbbwCAQDwcY4OK3qwqTcnuQj2lKVmSKUrj9TdWW9hEZbiQLwSqZG+XBAwiZyxyw7ds84olngg5vWnxHtNMAEzFpmXckSDLMMkAnwFyCMk+DVZaXHJPLJf3IAubgDKgYWJFACqoJJ/SFzk5/rnQvLJJbmfULlRBC7iVYXbdh8EBpCf5uThB2zjxzh0Tpy61+WVoZjBaxFEIfdzuHvwF4ZsAkgsP1KMjNHHre7pvbu/sj1reMbNKtWX93+Me/zf2JT8M7b1tbuZQA6QQqpZlY+jI2F2xnOFJAbJx4YeSauio/0R0ZDplsIISWy2+R27ySFVUnHgYUYUdvvyTIK9KnDRFR8Hl1qnVqSm+7yRH4srnR73/svPHZ1NdHo7/o+y/7rB/7KVEuvupPnmm0azjaWd/bPIcpHaLlH3Mdp3fTA/qeKnGi6f6FvBCTuMUUcecY3bEVc4++KwuGsJFEbtKUrkLFc/E/4jXemz28cFqsqSjJdt53tu2mNQuMNjacnOd4445sCzmZ40Z0MbsqlkJB9NiASuRwcHIyPpWWvas2mksECoN8LLppP7UZuT/ak4/ZViUf0Aqc1C/hdZ7Ib1uf4mo3Tf7JPT4/wVK+FgmlKUqhJyOq9e+StJrkRNL6S7ti5y3IHJAOFA5LYOACa1+h+qf7Rs47r0/S3lxs3b8bWK/qwM9s9hXeIzwaxWlmkShI0WNB2VFCgZ5PAAFTlY9SDNWnrAX5ebcIyvpPuEp2xkbDn1GwcJjucds1uVq6pYLPBLCxIWWN42IxkB1KnGQRnB8g0XIK1+F3RVhPpkdxLbRlw8xD5YFQsz7cOCDwAMNweBUa6a17U5Nl1864UsxSGVRKpjzwGOVJ4H6hg+eDVgfB+yA0gW8g5WW4ikXOcH1XVhkfY9xUL1D4TajYrLJaXEcsMaZWIrIXlCe4gJ7gHPI9hGfAGcDtrwnKPu3v6m9rKjGfv45XodeP4lajE7mS0huUYrs9GQxGPAw2d4OQSN32yRkjGNu++L8oZRFpk75Uk75I48N9BjeCPuSPxUG6e127v3MVpa+o6qC0hYrGhI/mJXgHDYGcnHnBNdi1s9S3ejJYSG4ycFMCErnAYzFio/GS3nHNcGm4S3gv36npOl7PlLao1++qN3V+ttVuVAhWGxQgZO4zSDI5w20KP2GfvUatLm3W4PqzNc3xJDOUkkkLD+VFVTjA8LXe0r4aazvDyz2w3cMrF2EQz+pVQBS2PGfzU/wCkPhva2GJAoluvcWnZQGZnOW2jsg8ADx5OTnZW9SeY1Hhehirq3oYlQhmX+34Il0l8Okvmkur+CQJlUghk3R5RRuMjqDn3MxAUgYC+c1Zej6HBaR+lbxJFHknaoxlj3J+p7cn6AeK3qV3QgoRUVwebUqSqzc5csUpSrGZUWj2l1ol5dZspr2O9mLrNb5dgAxKrImAq8yt7iRnJ7gcTLprrlLu4uLVongngClo3aNiVbPI2Mw49uR43CpXVc9bdKtaXA1ixj3TxBvXgUAC6jP62znIcLk5AbOBxxzjUpKW/clMsGlaml6pHcxJNC4eJxlWGRuGSPIB7g1t1wcFhSlKEioZp/Rl5A0oi1EpC80soQWsRKGWRpCN7M2Rlj4FTOlWUmuCDl6bps8bkyXTzIVxtaOFcNkHcGRV8ZGCPNdSlKhvIFKUqCRWC+tUljeOQBo5FKOD2ZWG0j9wcVnqG/FR1exFqTh7yeG3TjOGeVCWx5wqk4yPzVorLSIIr1f0ppulQvPaTCzvkj3Q/xmLSc/p9IkllbBXtjPcjFWloFzLJawPMmyZ4kaRe21yoLDHjnx47VG9D+EmnW6pm3SWVcEySZcs4ABOGYgAkZxzjNTOvRjFxW7yUPMV7SlWApSlAKUpQClKUApSlAVnJcSaFLJmIto7vlSvueykk5b2gA+juyMckZHPg2DZ3iSxrJGweNwGVlOQwPYg1syRhgVYAqRgg8gg9wR9KrjTeg73TCzWEyywmaSRrWX2qYz+hI32ko/LZbODhcjg556tHVuuSUyxKVDNP+KVsZPRu1ksJvCXS+mHHI3LJ+krkEZyM44qTafrME4JhmilA7mORHx/hJrkcJLlFjh9SaPeLL81YSr6u0I9vMWMMwHZhggpIM9x38/cOqrtcLJpdwX8+lJbyIT9mMinH5UVKaU1eUCDv0/fX8oa9c2ltGwZILaY75WGP8tMAMrgsNq4/pkzeva8qHLIPaUrnav1FbWozcTxRcEgO6qWAGTtUnLH7AE1CTfAOgTVe6dAdW1QXRA+S092W3IAIupzgO+TnKIVGCMc4we9cmTrVtdn+StPWgsmytxP6TO0ynOYwQpWIMoPuc85xjw1mdO9PxWNvHbQAiOMcZOSxJyWJ+pJJ+n4rso0tO7KtnSpSldJApSlAKUpQClKUApSlAKUpQClKUBoavoUF0np3EKSpnIDqDg/UfQ/iohrvwU064CenGbVkbO6AhSR9DuBH4Pcf0rr9YfEW000xrOzGSTlY4xvbaONxGRgZ4BPfBx2OK3m6+1S6Uq5is0Jz/BBMuPCl2ZlX7kDP47VvRt6ld4prJDaXJvdSX8On3NsmnXcrSrdww3NsZ3m9RJM4AEjEAjBHtPG4ZwcVblfnJemI0RfTJSVXV1m7uJFOVYk/fnAxUrsvipqcR/jWtvcJ2zE5iY4/mO5mHPfAA/arXnsi4hhqOfkI1Eye9f8AWDaba/MCAzjeqkbwgQNn3E4JxnA4HkVrxfP31uWSe1tVkXCvAWvGXkhsSbo0BGMcBu57YzVddf8AVlxqsK2q2pt4t6u7ySKxOPAVT98898eK4dnZ3lm/qWN26MR7kfGyRsAZ2gbOwHdfHes6HsuvKGp0+PP8BzXktCw+FMpk33eqXlwBjCK7QA9+G2uxI58Fa7cXwy04EMbVJHBzvlLSsxHbczsSew71C+mvjLLHJ6WqxpEpX23EYcoxAHDKN3uPJyMePaBzVp6fqUU6CSGRJUPZkZXBxweQSO9UlTcHpksMnOTJbWqRqEjVUQdlUBQPPAHA5rLSlVApSlAKUpQClKUApSlAKUpQClKUAqA/ED4i/Ln5WzxJdvkFhh1suV90o5wSCcKfpz4z0/iJ1p/Z9upRd9xO3pwL43kfqb/VXIJ+vA4zkVLYWRTc0jGSaQ7pZG5Mrc8/gZIFehYWTuZ7/Cuf4KSlpPqK1JkaeVjJcycySt3Y+QowAqeAoA4AFbFcfp/VWla4Rjlo5mA4AwmSF5Hc5VvvXYr6226fTXSWEYSzncUpWO4DbW2bQ+PbuBIz98HOK3bwskGSleLnAz3xzjkZ84+2a9qQeMoIIIBB4IPII+4rD0nMdJumuIEaSB49ssCn3HHIZMnDMD4POCQO9Z6xRXaMzIrqWX9QBBK+OQO1cl1bUq8dNTns+5MW1wWx0N8QrfVEkMIdHiIDxuAGXOdp4yCDg/jHPjMor88vLJayNeWr+lMiln4ytyie/wBOQZHB2jkc/wC+rn6H6rXUbOO4XaGPEiqSfSkHdTkA5wQfwR3718hd2k7aemX0Z0Rlk79KUrkLClKUApSlAKUpQClKUApShoCi+rNYN/qTyYPoWZeCIEYJlyBK+Mnyu0duw44NYRUa0PqaPY4nkIlMkjuSjDJZyxPAwO5OOK6Fh1AJnZYYbiYLj3RQvIDntwBkDg9x4r62xrW9C3itay+fmYSTbMXSyD05XH95PI34G7AH9P612ajmn3bWaSC4t7iEGVmTfC4yrHI7gc8V2kupCu8Wl6UxncLWUjA85xitba8t40opzWSJReTZrXtrIIzkM53tuwzbgh5/T5AP0z4HasuJ/wDQr/8A9JN/8Vqxakzbwttdtsba+LeQ7GHdWx2P2NbO8tm03NbEaZGe5jc7djhcOC2VDb08rz2P3pEZN77tuz27MZ3Hg7t3jvjGK5j9WwAlW9UMDggxsCp+hHg18t1jbj/OH8Rn/iaj+rts6uov+jS/B26j9hCF1K4wAA0Kt+SSmT/tzWwnVtse8hU/RkcH+gNcaHqCBL6eXcWVolA2qxLMNmeCB9DWNzc0G6bU1tLyvDJUXuSue8VCgY43ttU/62CQM/tXa6A1n5XU44APZfKwYAcLLCpKsOeMqzA8c4X6VCrLqm1QED1IwzFjlGI3McnsT58V09D1v17+yS2jlkZbqJ2YRtiOMOFkJ4zjYzZJwBXPfV6Na3lmaz2x+/YmKaZ+iaUpXyxuKUpQClKUApSlAKUpQClKUBhNqh3jauH/AFcD38Y931445r7iiCgBQAAMADgADsAPpSlAfWKYr2lAeYpivaUB8LEASQACTk443HAGT9TgAftX1ilKA15dPiaRZGjQyKMK5UFlHPZiMjue31rFHosCzG4WJBMU2GQKAxTOcZ+ma9pQGzLCrDDAEZB5GeQQQefIIBH4r7xSlAe0pSgFKUoBSlKAUpSgFKUoD//Z"/>
          <p:cNvSpPr>
            <a:spLocks noChangeAspect="1" noChangeArrowheads="1"/>
          </p:cNvSpPr>
          <p:nvPr/>
        </p:nvSpPr>
        <p:spPr bwMode="auto">
          <a:xfrm>
            <a:off x="152400" y="-2317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810000"/>
            <a:ext cx="2667000" cy="297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1"/>
          <p:cNvSpPr>
            <a:spLocks noGrp="1"/>
          </p:cNvSpPr>
          <p:nvPr>
            <p:ph type="title"/>
          </p:nvPr>
        </p:nvSpPr>
        <p:spPr>
          <a:solidFill>
            <a:schemeClr val="accent2">
              <a:lumMod val="75000"/>
            </a:schemeClr>
          </a:solidFill>
        </p:spPr>
        <p:txBody>
          <a:bodyPr>
            <a:normAutofit fontScale="90000"/>
          </a:bodyPr>
          <a:lstStyle/>
          <a:p>
            <a:pPr algn="ctr"/>
            <a:r>
              <a:rPr lang="en-US" sz="4400" b="1" dirty="0" smtClean="0">
                <a:solidFill>
                  <a:schemeClr val="bg1"/>
                </a:solidFill>
              </a:rPr>
              <a:t>Major goals for Nutrition Intervention</a:t>
            </a:r>
            <a:endParaRPr lang="en-US" sz="4400" b="1" dirty="0">
              <a:solidFill>
                <a:schemeClr val="bg1"/>
              </a:solidFill>
            </a:endParaRPr>
          </a:p>
        </p:txBody>
      </p:sp>
      <p:sp>
        <p:nvSpPr>
          <p:cNvPr id="8" name="Cloud Callout 7"/>
          <p:cNvSpPr/>
          <p:nvPr/>
        </p:nvSpPr>
        <p:spPr>
          <a:xfrm>
            <a:off x="2438400" y="1219200"/>
            <a:ext cx="6057900" cy="3429000"/>
          </a:xfrm>
          <a:prstGeom prst="cloudCallout">
            <a:avLst>
              <a:gd name="adj1" fmla="val -62427"/>
              <a:gd name="adj2" fmla="val 48824"/>
            </a:avLst>
          </a:prstGeom>
          <a:solidFill>
            <a:srgbClr val="FFFF00"/>
          </a:solidFill>
          <a:ln cmpd="sng">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Box 9"/>
          <p:cNvSpPr txBox="1"/>
          <p:nvPr/>
        </p:nvSpPr>
        <p:spPr>
          <a:xfrm>
            <a:off x="3657600" y="1524000"/>
            <a:ext cx="4953000" cy="2800767"/>
          </a:xfrm>
          <a:prstGeom prst="rect">
            <a:avLst/>
          </a:prstGeom>
          <a:noFill/>
        </p:spPr>
        <p:txBody>
          <a:bodyPr wrap="square" rtlCol="0">
            <a:spAutoFit/>
          </a:bodyPr>
          <a:lstStyle/>
          <a:p>
            <a:r>
              <a:rPr lang="en-US" sz="4400" b="1" dirty="0" smtClean="0">
                <a:solidFill>
                  <a:prstClr val="black"/>
                </a:solidFill>
              </a:rPr>
              <a:t>Calories =?</a:t>
            </a:r>
          </a:p>
          <a:p>
            <a:r>
              <a:rPr lang="en-US" sz="4400" b="1" dirty="0" smtClean="0">
                <a:solidFill>
                  <a:prstClr val="black"/>
                </a:solidFill>
              </a:rPr>
              <a:t>Protein = ?</a:t>
            </a:r>
          </a:p>
          <a:p>
            <a:r>
              <a:rPr lang="en-US" sz="4400" b="1" dirty="0" smtClean="0">
                <a:solidFill>
                  <a:prstClr val="black"/>
                </a:solidFill>
              </a:rPr>
              <a:t>Fluids = ?</a:t>
            </a:r>
          </a:p>
          <a:p>
            <a:r>
              <a:rPr lang="en-US" sz="4000" b="1" dirty="0" smtClean="0">
                <a:solidFill>
                  <a:srgbClr val="3333CC"/>
                </a:solidFill>
              </a:rPr>
              <a:t>+ Micronutrients</a:t>
            </a:r>
            <a:endParaRPr lang="en-US" sz="4000" b="1" dirty="0">
              <a:solidFill>
                <a:srgbClr val="3333CC"/>
              </a:solidFill>
            </a:endParaRPr>
          </a:p>
        </p:txBody>
      </p:sp>
      <p:sp>
        <p:nvSpPr>
          <p:cNvPr id="2" name="Down Arrow 1"/>
          <p:cNvSpPr/>
          <p:nvPr/>
        </p:nvSpPr>
        <p:spPr>
          <a:xfrm>
            <a:off x="5181600" y="4572000"/>
            <a:ext cx="762000" cy="952500"/>
          </a:xfrm>
          <a:prstGeom prst="downArrow">
            <a:avLst/>
          </a:prstGeom>
          <a:solidFill>
            <a:srgbClr val="00206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CC"/>
              </a:solidFill>
            </a:endParaRPr>
          </a:p>
        </p:txBody>
      </p:sp>
      <p:sp>
        <p:nvSpPr>
          <p:cNvPr id="3" name="TextBox 2"/>
          <p:cNvSpPr txBox="1"/>
          <p:nvPr/>
        </p:nvSpPr>
        <p:spPr>
          <a:xfrm>
            <a:off x="2438400" y="5562600"/>
            <a:ext cx="6248400" cy="707886"/>
          </a:xfrm>
          <a:prstGeom prst="rect">
            <a:avLst/>
          </a:prstGeom>
          <a:noFill/>
        </p:spPr>
        <p:txBody>
          <a:bodyPr wrap="square" rtlCol="0">
            <a:spAutoFit/>
          </a:bodyPr>
          <a:lstStyle/>
          <a:p>
            <a:pPr algn="ctr"/>
            <a:r>
              <a:rPr lang="en-US" sz="4000" b="1" dirty="0" smtClean="0">
                <a:solidFill>
                  <a:prstClr val="black"/>
                </a:solidFill>
              </a:rPr>
              <a:t>Route of Administration ??</a:t>
            </a:r>
            <a:endParaRPr lang="en-US" sz="4000" b="1" dirty="0">
              <a:solidFill>
                <a:prstClr val="black"/>
              </a:solidFill>
            </a:endParaRPr>
          </a:p>
        </p:txBody>
      </p:sp>
    </p:spTree>
    <p:extLst>
      <p:ext uri="{BB962C8B-B14F-4D97-AF65-F5344CB8AC3E}">
        <p14:creationId xmlns:p14="http://schemas.microsoft.com/office/powerpoint/2010/main" val="660666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2" grpId="0" animBg="1"/>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1252"/>
            <a:ext cx="7772400" cy="624548"/>
          </a:xfrm>
        </p:spPr>
        <p:txBody>
          <a:bodyPr>
            <a:noAutofit/>
          </a:bodyPr>
          <a:lstStyle/>
          <a:p>
            <a:pPr algn="ctr" eaLnBrk="1" hangingPunct="1">
              <a:defRPr/>
            </a:pPr>
            <a:r>
              <a:rPr lang="en-US" b="1" dirty="0" smtClean="0">
                <a:solidFill>
                  <a:schemeClr val="accent5">
                    <a:lumMod val="75000"/>
                  </a:schemeClr>
                </a:solidFill>
              </a:rPr>
              <a:t>Daily  Requirements</a:t>
            </a:r>
            <a:endParaRPr lang="en-US" b="1" dirty="0">
              <a:solidFill>
                <a:schemeClr val="accent5">
                  <a:lumMod val="75000"/>
                </a:schemeClr>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94972408"/>
              </p:ext>
            </p:extLst>
          </p:nvPr>
        </p:nvGraphicFramePr>
        <p:xfrm>
          <a:off x="-19050" y="826008"/>
          <a:ext cx="9163050" cy="5346192"/>
        </p:xfrm>
        <a:graphic>
          <a:graphicData uri="http://schemas.openxmlformats.org/drawingml/2006/table">
            <a:tbl>
              <a:tblPr firstRow="1" bandRow="1">
                <a:tableStyleId>{1E171933-4619-4E11-9A3F-F7608DF75F80}</a:tableStyleId>
              </a:tblPr>
              <a:tblGrid>
                <a:gridCol w="2618014"/>
                <a:gridCol w="2849016"/>
                <a:gridCol w="3696020"/>
              </a:tblGrid>
              <a:tr h="370840">
                <a:tc>
                  <a:txBody>
                    <a:bodyPr/>
                    <a:lstStyle/>
                    <a:p>
                      <a:pPr algn="ctr">
                        <a:lnSpc>
                          <a:spcPct val="90000"/>
                        </a:lnSpc>
                      </a:pPr>
                      <a:r>
                        <a:rPr lang="en-US" sz="3200" dirty="0" smtClean="0"/>
                        <a:t>Daily Goals</a:t>
                      </a:r>
                      <a:endParaRPr lang="en-US" sz="3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pPr>
                      <a:r>
                        <a:rPr lang="en-US" sz="3200" dirty="0" smtClean="0"/>
                        <a:t>Stable </a:t>
                      </a:r>
                      <a:endParaRPr lang="en-US" sz="3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pPr>
                      <a:r>
                        <a:rPr lang="en-US" sz="3200" dirty="0" smtClean="0"/>
                        <a:t>Critical Care</a:t>
                      </a:r>
                      <a:endParaRPr lang="en-US" sz="3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nSpc>
                          <a:spcPct val="90000"/>
                        </a:lnSpc>
                      </a:pPr>
                      <a:r>
                        <a:rPr lang="en-US" sz="2800" b="1" dirty="0" smtClean="0"/>
                        <a:t>Energy</a:t>
                      </a:r>
                      <a:r>
                        <a:rPr lang="en-US" sz="2800" b="1" baseline="0" dirty="0" smtClean="0"/>
                        <a:t> </a:t>
                      </a:r>
                      <a:r>
                        <a:rPr lang="en-US" sz="2800" dirty="0" smtClean="0"/>
                        <a:t>(Kcal/kg)</a:t>
                      </a:r>
                      <a:endParaRPr lang="en-US" sz="2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pPr>
                      <a:r>
                        <a:rPr lang="en-US" sz="2800" b="1" dirty="0" smtClean="0">
                          <a:solidFill>
                            <a:srgbClr val="C00000"/>
                          </a:solidFill>
                        </a:rPr>
                        <a:t>30-35</a:t>
                      </a:r>
                      <a:endParaRPr lang="en-US" sz="28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pPr>
                      <a:r>
                        <a:rPr lang="en-US" sz="2800" dirty="0" smtClean="0"/>
                        <a:t>(20-25) </a:t>
                      </a:r>
                      <a:r>
                        <a:rPr lang="en-US" sz="2800" b="1" dirty="0" smtClean="0">
                          <a:solidFill>
                            <a:srgbClr val="C00000"/>
                          </a:solidFill>
                        </a:rPr>
                        <a:t>25</a:t>
                      </a:r>
                      <a:r>
                        <a:rPr lang="en-US" sz="2800" dirty="0" smtClean="0"/>
                        <a:t>*</a:t>
                      </a:r>
                      <a:r>
                        <a:rPr lang="en-US" sz="2800" b="1" dirty="0" smtClean="0">
                          <a:solidFill>
                            <a:srgbClr val="C00000"/>
                          </a:solidFill>
                        </a:rPr>
                        <a:t>-30</a:t>
                      </a:r>
                      <a:r>
                        <a:rPr lang="en-US" sz="2800" dirty="0" smtClean="0"/>
                        <a:t>* </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285750" lvl="0" indent="-285750">
                        <a:lnSpc>
                          <a:spcPct val="90000"/>
                        </a:lnSpc>
                        <a:buFont typeface="Arial" panose="020B0604020202020204" pitchFamily="34" charset="0"/>
                        <a:buChar char="•"/>
                      </a:pPr>
                      <a:r>
                        <a:rPr lang="en-US" sz="2800" dirty="0" err="1" smtClean="0"/>
                        <a:t>Refeeding</a:t>
                      </a:r>
                      <a:endParaRPr lang="en-US" sz="2800"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456920" marR="0" lvl="0" indent="-45720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2800" dirty="0" smtClean="0"/>
                        <a:t>5(10)-20 Kcal/kg/day         </a:t>
                      </a:r>
                      <a:r>
                        <a:rPr lang="th-TH" sz="2000" dirty="0" smtClean="0">
                          <a:sym typeface="Symbol"/>
                        </a:rPr>
                        <a:t></a:t>
                      </a:r>
                      <a:r>
                        <a:rPr lang="th-TH" sz="2800" dirty="0" smtClean="0">
                          <a:sym typeface="Symbol"/>
                        </a:rPr>
                        <a:t>  </a:t>
                      </a:r>
                      <a:r>
                        <a:rPr lang="en-US" sz="2800" dirty="0" smtClean="0">
                          <a:sym typeface="Symbol"/>
                        </a:rPr>
                        <a:t>25%</a:t>
                      </a:r>
                      <a:r>
                        <a:rPr lang="en-US" sz="2800" baseline="0" dirty="0" smtClean="0">
                          <a:sym typeface="Symbol"/>
                        </a:rPr>
                        <a:t> goal</a:t>
                      </a:r>
                      <a:r>
                        <a:rPr lang="en-US" sz="2800" baseline="30000" dirty="0" smtClean="0">
                          <a:latin typeface="Lucida Console"/>
                          <a:sym typeface="Symbol"/>
                        </a:rPr>
                        <a:t>¶</a:t>
                      </a:r>
                      <a:endParaRPr lang="en-US" sz="2800" dirty="0" smtClean="0"/>
                    </a:p>
                    <a:p>
                      <a:pPr marL="456920" lvl="0" indent="-457200" algn="l">
                        <a:lnSpc>
                          <a:spcPct val="90000"/>
                        </a:lnSpc>
                        <a:buFont typeface="Arial" panose="020B0604020202020204" pitchFamily="34" charset="0"/>
                        <a:buChar char="•"/>
                      </a:pPr>
                      <a:r>
                        <a:rPr lang="en-US" sz="2800" dirty="0" smtClean="0"/>
                        <a:t>80% BEE</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r>
              <a:tr h="741680">
                <a:tc>
                  <a:txBody>
                    <a:bodyPr/>
                    <a:lstStyle/>
                    <a:p>
                      <a:pPr marL="285750" lvl="0" indent="-285750">
                        <a:lnSpc>
                          <a:spcPct val="90000"/>
                        </a:lnSpc>
                        <a:buFont typeface="Arial" panose="020B0604020202020204" pitchFamily="34" charset="0"/>
                        <a:buChar char="•"/>
                      </a:pPr>
                      <a:r>
                        <a:rPr lang="en-US" sz="2800" dirty="0" smtClean="0"/>
                        <a:t>Obesity</a:t>
                      </a:r>
                      <a:endParaRPr lang="en-US" sz="2800"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90000"/>
                        </a:lnSpc>
                        <a:spcBef>
                          <a:spcPts val="0"/>
                        </a:spcBef>
                        <a:spcAft>
                          <a:spcPts val="0"/>
                        </a:spcAft>
                        <a:buClrTx/>
                        <a:buSzTx/>
                        <a:buFontTx/>
                        <a:buNone/>
                        <a:tabLst/>
                        <a:defRPr/>
                      </a:pPr>
                      <a:r>
                        <a:rPr lang="en-US" sz="2800" dirty="0" smtClean="0"/>
                        <a:t>15-20 </a:t>
                      </a:r>
                      <a:br>
                        <a:rPr lang="en-US" sz="2800" dirty="0" smtClean="0"/>
                      </a:br>
                      <a:r>
                        <a:rPr lang="en-US" sz="2800" baseline="0" dirty="0" smtClean="0"/>
                        <a:t>(</a:t>
                      </a:r>
                      <a:r>
                        <a:rPr lang="en-US" sz="2800" dirty="0" smtClean="0"/>
                        <a:t>adjusted BW)</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457200" indent="-457200" algn="l">
                        <a:lnSpc>
                          <a:spcPct val="90000"/>
                        </a:lnSpc>
                        <a:buFont typeface="Arial" panose="020B0604020202020204" pitchFamily="34" charset="0"/>
                        <a:buChar char="•"/>
                      </a:pPr>
                      <a:r>
                        <a:rPr lang="en-US" sz="2800" dirty="0" smtClean="0"/>
                        <a:t>BMI 30-50*</a:t>
                      </a:r>
                      <a:br>
                        <a:rPr lang="en-US" sz="2800" dirty="0" smtClean="0"/>
                      </a:br>
                      <a:r>
                        <a:rPr lang="en-US" sz="2800" dirty="0" smtClean="0">
                          <a:sym typeface="Wingdings" panose="05000000000000000000" pitchFamily="2" charset="2"/>
                        </a:rPr>
                        <a:t></a:t>
                      </a:r>
                      <a:r>
                        <a:rPr lang="en-US" sz="2800" dirty="0" smtClean="0"/>
                        <a:t>11-14 (actual BW)</a:t>
                      </a:r>
                    </a:p>
                    <a:p>
                      <a:pPr marL="457200" indent="-457200" algn="l">
                        <a:lnSpc>
                          <a:spcPct val="90000"/>
                        </a:lnSpc>
                        <a:buFont typeface="Arial" panose="020B0604020202020204" pitchFamily="34" charset="0"/>
                        <a:buChar char="•"/>
                      </a:pPr>
                      <a:r>
                        <a:rPr lang="en-US" sz="2800" dirty="0" smtClean="0"/>
                        <a:t>BMI &gt; 50*</a:t>
                      </a:r>
                      <a:br>
                        <a:rPr lang="en-US" sz="2800" dirty="0" smtClean="0"/>
                      </a:br>
                      <a:r>
                        <a:rPr lang="en-US" sz="2800" dirty="0" smtClean="0">
                          <a:sym typeface="Wingdings" panose="05000000000000000000" pitchFamily="2" charset="2"/>
                        </a:rPr>
                        <a:t> </a:t>
                      </a:r>
                      <a:r>
                        <a:rPr lang="en-US" sz="2800" dirty="0" smtClean="0"/>
                        <a:t>22-25 (IBW)</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0" indent="0">
                        <a:lnSpc>
                          <a:spcPct val="90000"/>
                        </a:lnSpc>
                        <a:buFont typeface="Arial" panose="020B0604020202020204" pitchFamily="34" charset="0"/>
                        <a:buNone/>
                      </a:pPr>
                      <a:r>
                        <a:rPr lang="en-US" sz="2800" b="1" dirty="0" smtClean="0"/>
                        <a:t>Protein</a:t>
                      </a:r>
                      <a:r>
                        <a:rPr lang="en-US" sz="2800" baseline="0" dirty="0" smtClean="0"/>
                        <a:t> </a:t>
                      </a:r>
                      <a:r>
                        <a:rPr lang="en-US" sz="2800" dirty="0" smtClean="0"/>
                        <a:t>(g/kg)</a:t>
                      </a:r>
                      <a:endParaRPr lang="en-US" sz="2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lnSpc>
                          <a:spcPct val="90000"/>
                        </a:lnSpc>
                      </a:pPr>
                      <a:r>
                        <a:rPr lang="en-US" sz="2800" b="1" dirty="0" smtClean="0">
                          <a:solidFill>
                            <a:srgbClr val="C00000"/>
                          </a:solidFill>
                        </a:rPr>
                        <a:t>1.2</a:t>
                      </a:r>
                      <a:r>
                        <a:rPr lang="en-US" sz="2800" dirty="0" smtClean="0"/>
                        <a:t>*</a:t>
                      </a:r>
                      <a:r>
                        <a:rPr lang="en-US" sz="2800" b="1" dirty="0" smtClean="0">
                          <a:solidFill>
                            <a:srgbClr val="C00000"/>
                          </a:solidFill>
                        </a:rPr>
                        <a:t>-1.5</a:t>
                      </a:r>
                      <a:r>
                        <a:rPr lang="en-US" sz="2800" dirty="0" smtClean="0"/>
                        <a:t> (2*</a:t>
                      </a:r>
                      <a:r>
                        <a:rPr lang="en-US" sz="2800" baseline="0" dirty="0" smtClean="0"/>
                        <a:t> – 2.5</a:t>
                      </a:r>
                      <a:r>
                        <a:rPr lang="en-US" sz="2800" dirty="0" smtClean="0"/>
                        <a:t>)</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r>
              <a:tr h="370840">
                <a:tc>
                  <a:txBody>
                    <a:bodyPr/>
                    <a:lstStyle/>
                    <a:p>
                      <a:pPr marL="457200" indent="-457200">
                        <a:lnSpc>
                          <a:spcPct val="90000"/>
                        </a:lnSpc>
                        <a:buFont typeface="Arial" panose="020B0604020202020204" pitchFamily="34" charset="0"/>
                        <a:buChar char="•"/>
                      </a:pPr>
                      <a:r>
                        <a:rPr lang="en-US" sz="2800" dirty="0" smtClean="0"/>
                        <a:t>Obesity</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pPr>
                      <a:r>
                        <a:rPr lang="en-US" sz="2800" dirty="0" smtClean="0"/>
                        <a:t>N/A</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pPr>
                      <a:r>
                        <a:rPr lang="en-US" sz="2800" dirty="0" smtClean="0"/>
                        <a:t>BMI 30-40: </a:t>
                      </a:r>
                      <a:r>
                        <a:rPr lang="en-US" sz="2800" dirty="0" smtClean="0">
                          <a:sym typeface="Symbol"/>
                        </a:rPr>
                        <a:t> 2 (IBW)*</a:t>
                      </a:r>
                      <a:endParaRPr lang="en-US" sz="2800" dirty="0" smtClean="0"/>
                    </a:p>
                    <a:p>
                      <a:pPr algn="ctr">
                        <a:lnSpc>
                          <a:spcPct val="90000"/>
                        </a:lnSpc>
                      </a:pPr>
                      <a:r>
                        <a:rPr lang="en-US" sz="2800" dirty="0" smtClean="0"/>
                        <a:t>BMI &gt; 40:</a:t>
                      </a:r>
                      <a:r>
                        <a:rPr lang="en-US" sz="2800" dirty="0" smtClean="0">
                          <a:sym typeface="Symbol"/>
                        </a:rPr>
                        <a:t> 2.5 (IBW)*</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0" indent="0">
                        <a:buFont typeface="Arial" panose="020B0604020202020204" pitchFamily="34" charset="0"/>
                        <a:buNone/>
                      </a:pPr>
                      <a:r>
                        <a:rPr lang="en-US" sz="2800" b="1" dirty="0" smtClean="0"/>
                        <a:t>Fluids</a:t>
                      </a:r>
                      <a:r>
                        <a:rPr lang="en-US" sz="2800" dirty="0" smtClean="0"/>
                        <a:t> (mL/kg)</a:t>
                      </a:r>
                      <a:endParaRPr lang="en-US" sz="2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lang="en-US" sz="2800" b="1" dirty="0" smtClean="0">
                          <a:solidFill>
                            <a:srgbClr val="C00000"/>
                          </a:solidFill>
                        </a:rPr>
                        <a:t>30-35</a:t>
                      </a:r>
                      <a:r>
                        <a:rPr lang="en-US" sz="2800" dirty="0" smtClean="0"/>
                        <a:t> mL</a:t>
                      </a:r>
                      <a:r>
                        <a:rPr lang="en-US" sz="2400" baseline="0" dirty="0" smtClean="0"/>
                        <a:t> (depending on comorbidities) </a:t>
                      </a:r>
                      <a:r>
                        <a:rPr lang="en-US" sz="2800" baseline="0" dirty="0" smtClean="0"/>
                        <a:t>+ loss</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5" name="Slide Number Placeholder 4"/>
          <p:cNvSpPr>
            <a:spLocks noGrp="1"/>
          </p:cNvSpPr>
          <p:nvPr>
            <p:ph type="sldNum" sz="quarter" idx="12"/>
          </p:nvPr>
        </p:nvSpPr>
        <p:spPr/>
        <p:txBody>
          <a:bodyPr/>
          <a:lstStyle/>
          <a:p>
            <a:fld id="{3F7EC1BB-3B74-414E-AEF6-730223DEF44C}" type="slidenum">
              <a:rPr lang="en-US" smtClean="0">
                <a:solidFill>
                  <a:prstClr val="black"/>
                </a:solidFill>
              </a:rPr>
              <a:pPr/>
              <a:t>13</a:t>
            </a:fld>
            <a:endParaRPr lang="en-US">
              <a:solidFill>
                <a:prstClr val="black"/>
              </a:solidFill>
            </a:endParaRPr>
          </a:p>
        </p:txBody>
      </p:sp>
      <p:sp>
        <p:nvSpPr>
          <p:cNvPr id="7" name="TextBox 6"/>
          <p:cNvSpPr txBox="1"/>
          <p:nvPr/>
        </p:nvSpPr>
        <p:spPr>
          <a:xfrm>
            <a:off x="533400" y="6144298"/>
            <a:ext cx="8229600" cy="738646"/>
          </a:xfrm>
          <a:prstGeom prst="rect">
            <a:avLst/>
          </a:prstGeom>
          <a:noFill/>
        </p:spPr>
        <p:txBody>
          <a:bodyPr wrap="square" lIns="91421" tIns="45711" rIns="91421" bIns="45711" rtlCol="0">
            <a:spAutoFit/>
          </a:bodyPr>
          <a:lstStyle/>
          <a:p>
            <a:pPr defTabSz="914212"/>
            <a:r>
              <a:rPr lang="en-US" sz="1400" dirty="0" smtClean="0">
                <a:solidFill>
                  <a:prstClr val="black"/>
                </a:solidFill>
              </a:rPr>
              <a:t>JPEN</a:t>
            </a:r>
            <a:r>
              <a:rPr lang="en-US" sz="1400" dirty="0">
                <a:solidFill>
                  <a:prstClr val="black"/>
                </a:solidFill>
              </a:rPr>
              <a:t>. 2009;33(3):</a:t>
            </a:r>
            <a:r>
              <a:rPr lang="en-US" sz="1400" dirty="0" smtClean="0">
                <a:solidFill>
                  <a:prstClr val="black"/>
                </a:solidFill>
              </a:rPr>
              <a:t>277-316.	Clinical </a:t>
            </a:r>
            <a:r>
              <a:rPr lang="en-US" sz="1400" dirty="0">
                <a:solidFill>
                  <a:prstClr val="black"/>
                </a:solidFill>
              </a:rPr>
              <a:t>Nutrition. 2009; </a:t>
            </a:r>
            <a:r>
              <a:rPr lang="en-US" sz="1400" dirty="0" smtClean="0">
                <a:solidFill>
                  <a:prstClr val="black"/>
                </a:solidFill>
              </a:rPr>
              <a:t>28:387–400.	    </a:t>
            </a:r>
            <a:r>
              <a:rPr lang="en-US" sz="1400" dirty="0" err="1" smtClean="0">
                <a:solidFill>
                  <a:prstClr val="black"/>
                </a:solidFill>
              </a:rPr>
              <a:t>Nutr</a:t>
            </a:r>
            <a:r>
              <a:rPr lang="en-US" sz="1400" dirty="0" smtClean="0">
                <a:solidFill>
                  <a:prstClr val="black"/>
                </a:solidFill>
              </a:rPr>
              <a:t> </a:t>
            </a:r>
            <a:r>
              <a:rPr lang="en-US" sz="1400" dirty="0" err="1" smtClean="0">
                <a:solidFill>
                  <a:prstClr val="black"/>
                </a:solidFill>
              </a:rPr>
              <a:t>Clin</a:t>
            </a:r>
            <a:r>
              <a:rPr lang="en-US" sz="1400" dirty="0" smtClean="0">
                <a:solidFill>
                  <a:prstClr val="black"/>
                </a:solidFill>
              </a:rPr>
              <a:t> </a:t>
            </a:r>
            <a:r>
              <a:rPr lang="en-US" sz="1400" dirty="0" err="1" smtClean="0">
                <a:solidFill>
                  <a:prstClr val="black"/>
                </a:solidFill>
              </a:rPr>
              <a:t>Pract</a:t>
            </a:r>
            <a:r>
              <a:rPr lang="en-US" sz="1400" dirty="0" smtClean="0">
                <a:solidFill>
                  <a:prstClr val="black"/>
                </a:solidFill>
              </a:rPr>
              <a:t>. 2005;20:468-73. </a:t>
            </a:r>
            <a:r>
              <a:rPr lang="en-US" sz="1400" dirty="0" err="1" smtClean="0">
                <a:solidFill>
                  <a:prstClr val="black"/>
                </a:solidFill>
              </a:rPr>
              <a:t>Heimburger</a:t>
            </a:r>
            <a:r>
              <a:rPr lang="en-US" sz="1400" dirty="0" smtClean="0">
                <a:solidFill>
                  <a:prstClr val="black"/>
                </a:solidFill>
              </a:rPr>
              <a:t> </a:t>
            </a:r>
            <a:r>
              <a:rPr lang="en-US" sz="1400" dirty="0">
                <a:solidFill>
                  <a:prstClr val="black"/>
                </a:solidFill>
              </a:rPr>
              <a:t>DC, </a:t>
            </a:r>
            <a:r>
              <a:rPr lang="en-US" sz="1400" dirty="0" err="1">
                <a:solidFill>
                  <a:prstClr val="black"/>
                </a:solidFill>
              </a:rPr>
              <a:t>Ard</a:t>
            </a:r>
            <a:r>
              <a:rPr lang="en-US" sz="1400" dirty="0">
                <a:solidFill>
                  <a:prstClr val="black"/>
                </a:solidFill>
              </a:rPr>
              <a:t> JD (</a:t>
            </a:r>
            <a:r>
              <a:rPr lang="en-US" sz="1400" dirty="0" err="1">
                <a:solidFill>
                  <a:prstClr val="black"/>
                </a:solidFill>
              </a:rPr>
              <a:t>eds</a:t>
            </a:r>
            <a:r>
              <a:rPr lang="en-US" sz="1400" dirty="0">
                <a:solidFill>
                  <a:prstClr val="black"/>
                </a:solidFill>
              </a:rPr>
              <a:t>): Handbook of clinical nutrition, 4th </a:t>
            </a:r>
            <a:r>
              <a:rPr lang="en-US" sz="1400" dirty="0" err="1">
                <a:solidFill>
                  <a:prstClr val="black"/>
                </a:solidFill>
              </a:rPr>
              <a:t>ed</a:t>
            </a:r>
            <a:r>
              <a:rPr lang="en-US" sz="1400" dirty="0">
                <a:solidFill>
                  <a:prstClr val="black"/>
                </a:solidFill>
              </a:rPr>
              <a:t>, 2006</a:t>
            </a:r>
            <a:r>
              <a:rPr lang="en-US" sz="1400" dirty="0" smtClean="0">
                <a:solidFill>
                  <a:prstClr val="black"/>
                </a:solidFill>
              </a:rPr>
              <a:t>. 	   * JPEN</a:t>
            </a:r>
            <a:r>
              <a:rPr lang="en-US" sz="1400" dirty="0">
                <a:solidFill>
                  <a:prstClr val="black"/>
                </a:solidFill>
              </a:rPr>
              <a:t>. 2016;40(2):159–211</a:t>
            </a:r>
            <a:r>
              <a:rPr lang="en-US" sz="1400" dirty="0" smtClean="0">
                <a:solidFill>
                  <a:prstClr val="black"/>
                </a:solidFill>
              </a:rPr>
              <a:t>.</a:t>
            </a:r>
          </a:p>
          <a:p>
            <a:pPr defTabSz="914212"/>
            <a:r>
              <a:rPr lang="en-US" sz="1400" dirty="0">
                <a:solidFill>
                  <a:prstClr val="black"/>
                </a:solidFill>
              </a:rPr>
              <a:t> </a:t>
            </a:r>
            <a:r>
              <a:rPr lang="en-US" sz="1400" baseline="30000" dirty="0">
                <a:solidFill>
                  <a:prstClr val="black"/>
                </a:solidFill>
              </a:rPr>
              <a:t>¶</a:t>
            </a:r>
            <a:r>
              <a:rPr lang="en-US" sz="1400" dirty="0">
                <a:solidFill>
                  <a:prstClr val="black"/>
                </a:solidFill>
              </a:rPr>
              <a:t>JPEN J </a:t>
            </a:r>
            <a:r>
              <a:rPr lang="en-US" sz="1400" dirty="0" err="1">
                <a:solidFill>
                  <a:prstClr val="black"/>
                </a:solidFill>
              </a:rPr>
              <a:t>Parenter</a:t>
            </a:r>
            <a:r>
              <a:rPr lang="en-US" sz="1400" dirty="0">
                <a:solidFill>
                  <a:prstClr val="black"/>
                </a:solidFill>
              </a:rPr>
              <a:t> Enteral </a:t>
            </a:r>
            <a:r>
              <a:rPr lang="en-US" sz="1400" dirty="0" err="1">
                <a:solidFill>
                  <a:prstClr val="black"/>
                </a:solidFill>
              </a:rPr>
              <a:t>Nutr</a:t>
            </a:r>
            <a:r>
              <a:rPr lang="en-US" sz="1400" dirty="0">
                <a:solidFill>
                  <a:prstClr val="black"/>
                </a:solidFill>
              </a:rPr>
              <a:t>.  2017;41(1):15-103</a:t>
            </a:r>
          </a:p>
        </p:txBody>
      </p:sp>
    </p:spTree>
    <p:extLst>
      <p:ext uri="{BB962C8B-B14F-4D97-AF65-F5344CB8AC3E}">
        <p14:creationId xmlns:p14="http://schemas.microsoft.com/office/powerpoint/2010/main" val="23097374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92162"/>
            <a:ext cx="6801323" cy="1036638"/>
          </a:xfrm>
          <a:solidFill>
            <a:schemeClr val="accent2">
              <a:lumMod val="40000"/>
              <a:lumOff val="60000"/>
            </a:schemeClr>
          </a:solidFill>
        </p:spPr>
        <p:txBody>
          <a:bodyPr>
            <a:noAutofit/>
          </a:bodyPr>
          <a:lstStyle/>
          <a:p>
            <a:pPr algn="ctr"/>
            <a:r>
              <a:rPr lang="en-US" sz="6600" dirty="0">
                <a:effectLst>
                  <a:outerShdw blurRad="38100" dist="38100" dir="2700000" algn="tl">
                    <a:srgbClr val="000000">
                      <a:alpha val="43137"/>
                    </a:srgbClr>
                  </a:outerShdw>
                </a:effectLst>
              </a:rPr>
              <a:t>The Basic Principle</a:t>
            </a:r>
          </a:p>
        </p:txBody>
      </p:sp>
      <p:sp>
        <p:nvSpPr>
          <p:cNvPr id="3" name="Content Placeholder 2"/>
          <p:cNvSpPr>
            <a:spLocks noGrp="1"/>
          </p:cNvSpPr>
          <p:nvPr>
            <p:ph idx="1"/>
          </p:nvPr>
        </p:nvSpPr>
        <p:spPr>
          <a:xfrm>
            <a:off x="228600" y="2971800"/>
            <a:ext cx="8686800" cy="2438400"/>
          </a:xfrm>
          <a:gradFill flip="none" rotWithShape="1">
            <a:gsLst>
              <a:gs pos="0">
                <a:srgbClr val="5E9EFF"/>
              </a:gs>
              <a:gs pos="39999">
                <a:srgbClr val="85C2FF"/>
              </a:gs>
              <a:gs pos="70000">
                <a:srgbClr val="C4D6EB"/>
              </a:gs>
              <a:gs pos="100000">
                <a:srgbClr val="FFEBFA"/>
              </a:gs>
            </a:gsLst>
            <a:path path="circle">
              <a:fillToRect l="50000" t="50000" r="50000" b="50000"/>
            </a:path>
            <a:tileRect/>
          </a:gradFill>
        </p:spPr>
        <p:txBody>
          <a:bodyPr>
            <a:noAutofit/>
          </a:bodyPr>
          <a:lstStyle/>
          <a:p>
            <a:pPr marL="0" indent="0" algn="ctr">
              <a:lnSpc>
                <a:spcPct val="150000"/>
              </a:lnSpc>
              <a:buNone/>
            </a:pPr>
            <a:r>
              <a:rPr lang="en-US" sz="5400" b="1" i="1" dirty="0">
                <a:effectLst>
                  <a:outerShdw blurRad="38100" dist="38100" dir="2700000" algn="tl">
                    <a:srgbClr val="000000">
                      <a:alpha val="43137"/>
                    </a:srgbClr>
                  </a:outerShdw>
                </a:effectLst>
                <a:latin typeface="Bookman Old Style" pitchFamily="18" charset="0"/>
              </a:rPr>
              <a:t> “ IF THE GUT WORKS, </a:t>
            </a:r>
            <a:br>
              <a:rPr lang="en-US" sz="5400" b="1" i="1" dirty="0">
                <a:effectLst>
                  <a:outerShdw blurRad="38100" dist="38100" dir="2700000" algn="tl">
                    <a:srgbClr val="000000">
                      <a:alpha val="43137"/>
                    </a:srgbClr>
                  </a:outerShdw>
                </a:effectLst>
                <a:latin typeface="Bookman Old Style" pitchFamily="18" charset="0"/>
              </a:rPr>
            </a:br>
            <a:r>
              <a:rPr lang="en-US" sz="5400" b="1" i="1" dirty="0">
                <a:effectLst>
                  <a:outerShdw blurRad="38100" dist="38100" dir="2700000" algn="tl">
                    <a:srgbClr val="000000">
                      <a:alpha val="43137"/>
                    </a:srgbClr>
                  </a:outerShdw>
                </a:effectLst>
                <a:latin typeface="Bookman Old Style" pitchFamily="18" charset="0"/>
              </a:rPr>
              <a:t>…USE IT ”</a:t>
            </a:r>
          </a:p>
        </p:txBody>
      </p:sp>
      <p:sp>
        <p:nvSpPr>
          <p:cNvPr id="5" name="Slide Number Placeholder 4"/>
          <p:cNvSpPr>
            <a:spLocks noGrp="1"/>
          </p:cNvSpPr>
          <p:nvPr>
            <p:ph type="sldNum" sz="quarter" idx="12"/>
          </p:nvPr>
        </p:nvSpPr>
        <p:spPr/>
        <p:txBody>
          <a:bodyPr/>
          <a:lstStyle/>
          <a:p>
            <a:fld id="{3F7EC1BB-3B74-414E-AEF6-730223DEF44C}" type="slidenum">
              <a:rPr lang="en-US" smtClean="0">
                <a:solidFill>
                  <a:prstClr val="black"/>
                </a:solidFill>
              </a:rPr>
              <a:pPr/>
              <a:t>14</a:t>
            </a:fld>
            <a:endParaRPr lang="en-US">
              <a:solidFill>
                <a:prstClr val="black"/>
              </a:solidFill>
            </a:endParaRPr>
          </a:p>
        </p:txBody>
      </p:sp>
      <p:pic>
        <p:nvPicPr>
          <p:cNvPr id="22532" name="Picture 4" descr="https://encrypted-tbn2.gstatic.com/images?q=tbn:ANd9GcRwigMIItlQ2_kkL5Lns76DyZc0vT92VvDgQYvDPcaMd7Z456fs63xqHpfv"/>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339724"/>
            <a:ext cx="1885950" cy="1793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4060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arn(inVertical)">
                                      <p:cBhvr>
                                        <p:cTn id="7" dur="500"/>
                                        <p:tgtEl>
                                          <p:spTgt spid="3">
                                            <p:bg/>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arn(inVertical)">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4"/>
          <p:cNvSpPr txBox="1">
            <a:spLocks noChangeArrowheads="1"/>
          </p:cNvSpPr>
          <p:nvPr/>
        </p:nvSpPr>
        <p:spPr bwMode="auto">
          <a:xfrm>
            <a:off x="755650" y="2205038"/>
            <a:ext cx="80645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ngsana New" pitchFamily="18" charset="-34"/>
              </a:defRPr>
            </a:lvl1pPr>
            <a:lvl2pPr marL="742950" indent="-285750" eaLnBrk="0" hangingPunct="0">
              <a:defRPr>
                <a:solidFill>
                  <a:schemeClr val="tx1"/>
                </a:solidFill>
                <a:latin typeface="Verdana" pitchFamily="34" charset="0"/>
                <a:cs typeface="Angsana New" pitchFamily="18" charset="-34"/>
              </a:defRPr>
            </a:lvl2pPr>
            <a:lvl3pPr marL="1143000" indent="-228600" eaLnBrk="0" hangingPunct="0">
              <a:defRPr>
                <a:solidFill>
                  <a:schemeClr val="tx1"/>
                </a:solidFill>
                <a:latin typeface="Verdana" pitchFamily="34" charset="0"/>
                <a:cs typeface="Angsana New" pitchFamily="18" charset="-34"/>
              </a:defRPr>
            </a:lvl3pPr>
            <a:lvl4pPr marL="1600200" indent="-228600" eaLnBrk="0" hangingPunct="0">
              <a:defRPr>
                <a:solidFill>
                  <a:schemeClr val="tx1"/>
                </a:solidFill>
                <a:latin typeface="Verdana" pitchFamily="34" charset="0"/>
                <a:cs typeface="Angsana New" pitchFamily="18" charset="-34"/>
              </a:defRPr>
            </a:lvl4pPr>
            <a:lvl5pPr marL="2057400" indent="-228600" eaLnBrk="0" hangingPunct="0">
              <a:defRPr>
                <a:solidFill>
                  <a:schemeClr val="tx1"/>
                </a:solidFill>
                <a:latin typeface="Verdana" pitchFamily="34" charset="0"/>
                <a:cs typeface="Angsana New" pitchFamily="18" charset="-34"/>
              </a:defRPr>
            </a:lvl5pPr>
            <a:lvl6pPr marL="2514600" indent="-228600" eaLnBrk="0" fontAlgn="base" hangingPunct="0">
              <a:spcBef>
                <a:spcPct val="0"/>
              </a:spcBef>
              <a:spcAft>
                <a:spcPct val="0"/>
              </a:spcAft>
              <a:defRPr>
                <a:solidFill>
                  <a:schemeClr val="tx1"/>
                </a:solidFill>
                <a:latin typeface="Verdana" pitchFamily="34" charset="0"/>
                <a:cs typeface="Angsana New" pitchFamily="18" charset="-34"/>
              </a:defRPr>
            </a:lvl6pPr>
            <a:lvl7pPr marL="2971800" indent="-228600" eaLnBrk="0" fontAlgn="base" hangingPunct="0">
              <a:spcBef>
                <a:spcPct val="0"/>
              </a:spcBef>
              <a:spcAft>
                <a:spcPct val="0"/>
              </a:spcAft>
              <a:defRPr>
                <a:solidFill>
                  <a:schemeClr val="tx1"/>
                </a:solidFill>
                <a:latin typeface="Verdana" pitchFamily="34" charset="0"/>
                <a:cs typeface="Angsana New" pitchFamily="18" charset="-34"/>
              </a:defRPr>
            </a:lvl7pPr>
            <a:lvl8pPr marL="3429000" indent="-228600" eaLnBrk="0" fontAlgn="base" hangingPunct="0">
              <a:spcBef>
                <a:spcPct val="0"/>
              </a:spcBef>
              <a:spcAft>
                <a:spcPct val="0"/>
              </a:spcAft>
              <a:defRPr>
                <a:solidFill>
                  <a:schemeClr val="tx1"/>
                </a:solidFill>
                <a:latin typeface="Verdana" pitchFamily="34" charset="0"/>
                <a:cs typeface="Angsana New" pitchFamily="18" charset="-34"/>
              </a:defRPr>
            </a:lvl8pPr>
            <a:lvl9pPr marL="3886200" indent="-228600" eaLnBrk="0" fontAlgn="base" hangingPunct="0">
              <a:spcBef>
                <a:spcPct val="0"/>
              </a:spcBef>
              <a:spcAft>
                <a:spcPct val="0"/>
              </a:spcAft>
              <a:defRPr>
                <a:solidFill>
                  <a:schemeClr val="tx1"/>
                </a:solidFill>
                <a:latin typeface="Verdana" pitchFamily="34" charset="0"/>
                <a:cs typeface="Angsana New" pitchFamily="18" charset="-34"/>
              </a:defRPr>
            </a:lvl9pPr>
          </a:lstStyle>
          <a:p>
            <a:pPr eaLnBrk="1" hangingPunct="1">
              <a:spcBef>
                <a:spcPct val="50000"/>
              </a:spcBef>
            </a:pPr>
            <a:endParaRPr kumimoji="1" lang="en-US" sz="2800" b="1">
              <a:solidFill>
                <a:prstClr val="black"/>
              </a:solidFill>
              <a:latin typeface="Times New Roman" pitchFamily="18" charset="0"/>
            </a:endParaRPr>
          </a:p>
        </p:txBody>
      </p:sp>
      <p:pic>
        <p:nvPicPr>
          <p:cNvPr id="28675" name="Picture 7" descr="nasal_turbinat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4913" y="838200"/>
            <a:ext cx="6516687" cy="480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Rectangle 8"/>
          <p:cNvSpPr>
            <a:spLocks noChangeArrowheads="1"/>
          </p:cNvSpPr>
          <p:nvPr/>
        </p:nvSpPr>
        <p:spPr bwMode="auto">
          <a:xfrm>
            <a:off x="3348038" y="2519363"/>
            <a:ext cx="2376487" cy="1989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kumimoji="1" lang="en-US" sz="2800" b="1">
              <a:solidFill>
                <a:prstClr val="black"/>
              </a:solidFill>
              <a:latin typeface="Times New Roman" pitchFamily="18" charset="0"/>
            </a:endParaRPr>
          </a:p>
        </p:txBody>
      </p:sp>
      <p:sp>
        <p:nvSpPr>
          <p:cNvPr id="231429" name="Text Box 5"/>
          <p:cNvSpPr txBox="1">
            <a:spLocks noChangeArrowheads="1"/>
          </p:cNvSpPr>
          <p:nvPr/>
        </p:nvSpPr>
        <p:spPr bwMode="auto">
          <a:xfrm>
            <a:off x="0" y="1463675"/>
            <a:ext cx="5733256" cy="4493538"/>
          </a:xfrm>
          <a:prstGeom prst="rect">
            <a:avLst/>
          </a:prstGeom>
          <a:solidFill>
            <a:srgbClr val="000000"/>
          </a:solidFill>
          <a:ln w="9525">
            <a:noFill/>
            <a:miter lim="800000"/>
            <a:headEnd/>
            <a:tailEnd/>
          </a:ln>
          <a:effectLst/>
        </p:spPr>
        <p:txBody>
          <a:bodyPr wrap="square">
            <a:spAutoFit/>
          </a:bodyPr>
          <a:lstStyle/>
          <a:p>
            <a:pPr algn="ctr">
              <a:lnSpc>
                <a:spcPct val="130000"/>
              </a:lnSpc>
              <a:spcBef>
                <a:spcPct val="50000"/>
              </a:spcBef>
              <a:defRPr/>
            </a:pPr>
            <a:r>
              <a:rPr kumimoji="1" lang="en-US" sz="4400" b="1" i="1" u="sng" dirty="0" smtClean="0">
                <a:solidFill>
                  <a:srgbClr val="FFFF00"/>
                </a:solidFill>
              </a:rPr>
              <a:t>Complete Mechanical </a:t>
            </a:r>
            <a:br>
              <a:rPr kumimoji="1" lang="en-US" sz="4400" b="1" i="1" u="sng" dirty="0" smtClean="0">
                <a:solidFill>
                  <a:srgbClr val="FFFF00"/>
                </a:solidFill>
              </a:rPr>
            </a:br>
            <a:r>
              <a:rPr kumimoji="1" lang="en-US" sz="4400" b="1" i="1" u="sng" dirty="0" smtClean="0">
                <a:solidFill>
                  <a:srgbClr val="FFFF00"/>
                </a:solidFill>
              </a:rPr>
              <a:t>gut obstruction</a:t>
            </a:r>
            <a:r>
              <a:rPr kumimoji="1" lang="en-US" sz="4400" b="1" i="1" dirty="0" smtClean="0">
                <a:solidFill>
                  <a:srgbClr val="FF6600"/>
                </a:solidFill>
              </a:rPr>
              <a:t>   </a:t>
            </a:r>
            <a:r>
              <a:rPr kumimoji="1" lang="en-US" sz="4400" b="1" i="1" dirty="0">
                <a:solidFill>
                  <a:srgbClr val="FF6600"/>
                </a:solidFill>
              </a:rPr>
              <a:t/>
            </a:r>
            <a:br>
              <a:rPr kumimoji="1" lang="en-US" sz="4400" b="1" i="1" dirty="0">
                <a:solidFill>
                  <a:srgbClr val="FF6600"/>
                </a:solidFill>
              </a:rPr>
            </a:br>
            <a:r>
              <a:rPr kumimoji="1" lang="en-US" sz="4400" b="1" i="1" dirty="0">
                <a:solidFill>
                  <a:srgbClr val="FF6600"/>
                </a:solidFill>
              </a:rPr>
              <a:t>is the only absolute contraindication to enteral feeding</a:t>
            </a:r>
            <a:endParaRPr kumimoji="1" lang="th-TH" sz="4400" b="1" i="1" dirty="0">
              <a:solidFill>
                <a:srgbClr val="FF6600"/>
              </a:solidFill>
            </a:endParaRPr>
          </a:p>
        </p:txBody>
      </p:sp>
      <p:sp>
        <p:nvSpPr>
          <p:cNvPr id="2" name="Slide Number Placeholder 1"/>
          <p:cNvSpPr>
            <a:spLocks noGrp="1"/>
          </p:cNvSpPr>
          <p:nvPr>
            <p:ph type="sldNum" sz="quarter" idx="12"/>
          </p:nvPr>
        </p:nvSpPr>
        <p:spPr/>
        <p:txBody>
          <a:bodyPr/>
          <a:lstStyle/>
          <a:p>
            <a:fld id="{3F7EC1BB-3B74-414E-AEF6-730223DEF44C}" type="slidenum">
              <a:rPr lang="en-US" smtClean="0">
                <a:solidFill>
                  <a:srgbClr val="646B86">
                    <a:shade val="50000"/>
                  </a:srgbClr>
                </a:solidFill>
              </a:rPr>
              <a:pPr/>
              <a:t>15</a:t>
            </a:fld>
            <a:endParaRPr lang="en-US">
              <a:solidFill>
                <a:srgbClr val="646B86">
                  <a:shade val="50000"/>
                </a:srgbClr>
              </a:solidFill>
            </a:endParaRPr>
          </a:p>
        </p:txBody>
      </p:sp>
      <p:sp>
        <p:nvSpPr>
          <p:cNvPr id="3" name="TextBox 2"/>
          <p:cNvSpPr txBox="1"/>
          <p:nvPr/>
        </p:nvSpPr>
        <p:spPr>
          <a:xfrm>
            <a:off x="139280" y="1676400"/>
            <a:ext cx="5423320" cy="1664906"/>
          </a:xfrm>
          <a:prstGeom prst="rect">
            <a:avLst/>
          </a:prstGeom>
          <a:solidFill>
            <a:schemeClr val="tx1"/>
          </a:solidFill>
        </p:spPr>
        <p:txBody>
          <a:bodyPr wrap="square" rtlCol="0">
            <a:spAutoFit/>
          </a:bodyPr>
          <a:lstStyle/>
          <a:p>
            <a:pPr algn="ctr"/>
            <a:r>
              <a:rPr lang="th-TH" sz="13800" dirty="0" smtClean="0">
                <a:solidFill>
                  <a:prstClr val="white"/>
                </a:solidFill>
              </a:rPr>
              <a:t>?????</a:t>
            </a:r>
            <a:endParaRPr lang="en-US" sz="13800" dirty="0">
              <a:solidFill>
                <a:prstClr val="white"/>
              </a:solidFill>
            </a:endParaRPr>
          </a:p>
        </p:txBody>
      </p:sp>
    </p:spTree>
    <p:extLst>
      <p:ext uri="{BB962C8B-B14F-4D97-AF65-F5344CB8AC3E}">
        <p14:creationId xmlns:p14="http://schemas.microsoft.com/office/powerpoint/2010/main" val="4111847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38400" y="228600"/>
            <a:ext cx="3478481" cy="830997"/>
          </a:xfrm>
          <a:prstGeom prst="rect">
            <a:avLst/>
          </a:prstGeom>
          <a:noFill/>
        </p:spPr>
        <p:txBody>
          <a:bodyPr wrap="square" lIns="91421" tIns="45711" rIns="91421" bIns="45711" rtlCol="0">
            <a:spAutoFit/>
          </a:bodyPr>
          <a:lstStyle/>
          <a:p>
            <a:pPr algn="ctr" defTabSz="914212"/>
            <a:r>
              <a:rPr lang="en-US" sz="4800" b="1" dirty="0">
                <a:solidFill>
                  <a:prstClr val="black"/>
                </a:solidFill>
              </a:rPr>
              <a:t>Oral diet</a:t>
            </a:r>
          </a:p>
        </p:txBody>
      </p:sp>
      <p:sp>
        <p:nvSpPr>
          <p:cNvPr id="5" name="TextBox 4"/>
          <p:cNvSpPr txBox="1"/>
          <p:nvPr/>
        </p:nvSpPr>
        <p:spPr>
          <a:xfrm>
            <a:off x="0" y="1899138"/>
            <a:ext cx="9296400" cy="830979"/>
          </a:xfrm>
          <a:prstGeom prst="rect">
            <a:avLst/>
          </a:prstGeom>
          <a:noFill/>
        </p:spPr>
        <p:txBody>
          <a:bodyPr wrap="square" lIns="91421" tIns="45711" rIns="91421" bIns="45711" rtlCol="0">
            <a:spAutoFit/>
          </a:bodyPr>
          <a:lstStyle/>
          <a:p>
            <a:pPr algn="ctr" defTabSz="914212"/>
            <a:r>
              <a:rPr lang="en-US" sz="4800" b="1">
                <a:solidFill>
                  <a:prstClr val="black"/>
                </a:solidFill>
              </a:rPr>
              <a:t>Oral </a:t>
            </a:r>
            <a:r>
              <a:rPr lang="en-US" sz="4800" b="1" dirty="0">
                <a:solidFill>
                  <a:prstClr val="black"/>
                </a:solidFill>
              </a:rPr>
              <a:t>n</a:t>
            </a:r>
            <a:r>
              <a:rPr lang="en-US" sz="4800" b="1" smtClean="0">
                <a:solidFill>
                  <a:prstClr val="black"/>
                </a:solidFill>
              </a:rPr>
              <a:t>utritional </a:t>
            </a:r>
            <a:r>
              <a:rPr lang="en-US" sz="4800" b="1" dirty="0" smtClean="0">
                <a:solidFill>
                  <a:prstClr val="black"/>
                </a:solidFill>
              </a:rPr>
              <a:t>supplements (ONS)</a:t>
            </a:r>
            <a:endParaRPr lang="en-US" sz="4800" b="1" dirty="0">
              <a:solidFill>
                <a:prstClr val="black"/>
              </a:solidFill>
            </a:endParaRPr>
          </a:p>
        </p:txBody>
      </p:sp>
      <p:sp>
        <p:nvSpPr>
          <p:cNvPr id="6" name="TextBox 5"/>
          <p:cNvSpPr txBox="1"/>
          <p:nvPr/>
        </p:nvSpPr>
        <p:spPr>
          <a:xfrm>
            <a:off x="1219200" y="3352800"/>
            <a:ext cx="5734792" cy="830997"/>
          </a:xfrm>
          <a:prstGeom prst="rect">
            <a:avLst/>
          </a:prstGeom>
          <a:noFill/>
        </p:spPr>
        <p:txBody>
          <a:bodyPr wrap="square" lIns="91421" tIns="45711" rIns="91421" bIns="45711" rtlCol="0">
            <a:spAutoFit/>
          </a:bodyPr>
          <a:lstStyle/>
          <a:p>
            <a:pPr algn="ctr" defTabSz="914212"/>
            <a:r>
              <a:rPr lang="en-US" sz="4800" b="1" dirty="0">
                <a:solidFill>
                  <a:prstClr val="black"/>
                </a:solidFill>
              </a:rPr>
              <a:t>Enteral nutrition (EN)</a:t>
            </a:r>
          </a:p>
        </p:txBody>
      </p:sp>
      <p:sp>
        <p:nvSpPr>
          <p:cNvPr id="7" name="TextBox 6"/>
          <p:cNvSpPr txBox="1"/>
          <p:nvPr/>
        </p:nvSpPr>
        <p:spPr>
          <a:xfrm>
            <a:off x="1066800" y="5562600"/>
            <a:ext cx="6781800" cy="830997"/>
          </a:xfrm>
          <a:prstGeom prst="rect">
            <a:avLst/>
          </a:prstGeom>
          <a:noFill/>
        </p:spPr>
        <p:txBody>
          <a:bodyPr wrap="square" lIns="91421" tIns="45711" rIns="91421" bIns="45711" rtlCol="0">
            <a:spAutoFit/>
          </a:bodyPr>
          <a:lstStyle/>
          <a:p>
            <a:pPr algn="ctr" defTabSz="914212"/>
            <a:r>
              <a:rPr lang="en-US" sz="4800" b="1" dirty="0">
                <a:solidFill>
                  <a:prstClr val="black"/>
                </a:solidFill>
              </a:rPr>
              <a:t>Parenteral nutrition (PN)</a:t>
            </a:r>
          </a:p>
        </p:txBody>
      </p:sp>
      <p:sp>
        <p:nvSpPr>
          <p:cNvPr id="8" name="Down Arrow 7"/>
          <p:cNvSpPr/>
          <p:nvPr/>
        </p:nvSpPr>
        <p:spPr>
          <a:xfrm>
            <a:off x="3657600" y="1059598"/>
            <a:ext cx="838200" cy="921936"/>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defTabSz="914212"/>
            <a:endParaRPr lang="en-US">
              <a:solidFill>
                <a:prstClr val="white"/>
              </a:solidFill>
            </a:endParaRPr>
          </a:p>
        </p:txBody>
      </p:sp>
      <p:sp>
        <p:nvSpPr>
          <p:cNvPr id="9" name="Down Arrow 8"/>
          <p:cNvSpPr/>
          <p:nvPr/>
        </p:nvSpPr>
        <p:spPr>
          <a:xfrm>
            <a:off x="3646089" y="2735544"/>
            <a:ext cx="838200" cy="838533"/>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defTabSz="914212"/>
            <a:endParaRPr lang="en-US">
              <a:solidFill>
                <a:prstClr val="white"/>
              </a:solidFill>
            </a:endParaRPr>
          </a:p>
        </p:txBody>
      </p:sp>
      <p:sp>
        <p:nvSpPr>
          <p:cNvPr id="10" name="Down Arrow 9"/>
          <p:cNvSpPr/>
          <p:nvPr/>
        </p:nvSpPr>
        <p:spPr>
          <a:xfrm>
            <a:off x="3646089" y="4331554"/>
            <a:ext cx="838200" cy="1238249"/>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defTabSz="914212"/>
            <a:endParaRPr lang="en-US">
              <a:solidFill>
                <a:prstClr val="white"/>
              </a:solidFill>
            </a:endParaRPr>
          </a:p>
        </p:txBody>
      </p:sp>
      <p:sp>
        <p:nvSpPr>
          <p:cNvPr id="2" name="Slide Number Placeholder 1"/>
          <p:cNvSpPr>
            <a:spLocks noGrp="1"/>
          </p:cNvSpPr>
          <p:nvPr>
            <p:ph type="sldNum" sz="quarter" idx="12"/>
          </p:nvPr>
        </p:nvSpPr>
        <p:spPr>
          <a:xfrm>
            <a:off x="8190072" y="6407948"/>
            <a:ext cx="365760" cy="365125"/>
          </a:xfrm>
        </p:spPr>
        <p:txBody>
          <a:bodyPr/>
          <a:lstStyle/>
          <a:p>
            <a:fld id="{3F7EC1BB-3B74-414E-AEF6-730223DEF44C}" type="slidenum">
              <a:rPr lang="en-US" smtClean="0">
                <a:solidFill>
                  <a:prstClr val="black"/>
                </a:solidFill>
              </a:rPr>
              <a:pPr/>
              <a:t>16</a:t>
            </a:fld>
            <a:endParaRPr lang="en-US">
              <a:solidFill>
                <a:prstClr val="black"/>
              </a:solidFill>
            </a:endParaRPr>
          </a:p>
        </p:txBody>
      </p:sp>
      <p:sp>
        <p:nvSpPr>
          <p:cNvPr id="15" name="Left Arrow 14"/>
          <p:cNvSpPr/>
          <p:nvPr/>
        </p:nvSpPr>
        <p:spPr>
          <a:xfrm>
            <a:off x="4648200" y="4665434"/>
            <a:ext cx="1447800" cy="559797"/>
          </a:xfrm>
          <a:prstGeom prst="leftArrow">
            <a:avLst/>
          </a:prstGeom>
          <a:solidFill>
            <a:schemeClr val="tx1"/>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16" name="TextBox 15"/>
          <p:cNvSpPr txBox="1"/>
          <p:nvPr/>
        </p:nvSpPr>
        <p:spPr>
          <a:xfrm>
            <a:off x="0" y="0"/>
            <a:ext cx="2667000" cy="1015663"/>
          </a:xfrm>
          <a:prstGeom prst="rect">
            <a:avLst/>
          </a:prstGeom>
          <a:solidFill>
            <a:srgbClr val="FFC000"/>
          </a:solidFill>
        </p:spPr>
        <p:txBody>
          <a:bodyPr wrap="square" rtlCol="0">
            <a:spAutoFit/>
          </a:bodyPr>
          <a:lstStyle/>
          <a:p>
            <a:pPr algn="ctr" defTabSz="914212"/>
            <a:r>
              <a:rPr lang="en-US" sz="6000" b="1" dirty="0" smtClean="0">
                <a:solidFill>
                  <a:prstClr val="black"/>
                </a:solidFill>
                <a:effectLst>
                  <a:outerShdw blurRad="38100" dist="38100" dir="2700000" algn="tl">
                    <a:srgbClr val="000000">
                      <a:alpha val="43137"/>
                    </a:srgbClr>
                  </a:outerShdw>
                </a:effectLst>
              </a:rPr>
              <a:t>Route: </a:t>
            </a:r>
            <a:endParaRPr lang="en-US" sz="6000" b="1" dirty="0">
              <a:solidFill>
                <a:prstClr val="black"/>
              </a:solidFill>
              <a:effectLst>
                <a:outerShdw blurRad="38100" dist="38100" dir="2700000" algn="tl">
                  <a:srgbClr val="000000">
                    <a:alpha val="43137"/>
                  </a:srgbClr>
                </a:outerShdw>
              </a:effectLst>
            </a:endParaRPr>
          </a:p>
        </p:txBody>
      </p:sp>
      <p:sp>
        <p:nvSpPr>
          <p:cNvPr id="14" name="Explosion 2 13"/>
          <p:cNvSpPr/>
          <p:nvPr/>
        </p:nvSpPr>
        <p:spPr>
          <a:xfrm>
            <a:off x="5562603" y="3681006"/>
            <a:ext cx="3581397" cy="2033994"/>
          </a:xfrm>
          <a:prstGeom prst="irregularSeal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r>
              <a:rPr lang="en-US" sz="5400" b="1" dirty="0" smtClean="0">
                <a:solidFill>
                  <a:prstClr val="white"/>
                </a:solidFill>
                <a:effectLst>
                  <a:outerShdw blurRad="38100" dist="38100" dir="2700000" algn="tl">
                    <a:srgbClr val="000000">
                      <a:alpha val="43137"/>
                    </a:srgbClr>
                  </a:outerShdw>
                </a:effectLst>
              </a:rPr>
              <a:t>SPN</a:t>
            </a:r>
            <a:endParaRPr lang="en-US" sz="5400" b="1" dirty="0">
              <a:solidFill>
                <a:prstClr val="white"/>
              </a:solidFill>
              <a:effectLst>
                <a:outerShdw blurRad="38100" dist="38100" dir="2700000" algn="tl">
                  <a:srgbClr val="000000">
                    <a:alpha val="43137"/>
                  </a:srgbClr>
                </a:outerShdw>
              </a:effectLst>
            </a:endParaRPr>
          </a:p>
        </p:txBody>
      </p:sp>
      <p:sp>
        <p:nvSpPr>
          <p:cNvPr id="17" name="TextBox 16"/>
          <p:cNvSpPr txBox="1"/>
          <p:nvPr/>
        </p:nvSpPr>
        <p:spPr>
          <a:xfrm>
            <a:off x="4419600" y="6443246"/>
            <a:ext cx="4648200" cy="338554"/>
          </a:xfrm>
          <a:prstGeom prst="rect">
            <a:avLst/>
          </a:prstGeom>
          <a:noFill/>
        </p:spPr>
        <p:txBody>
          <a:bodyPr wrap="square" rtlCol="0">
            <a:spAutoFit/>
          </a:bodyPr>
          <a:lstStyle/>
          <a:p>
            <a:pPr algn="r" defTabSz="914212"/>
            <a:r>
              <a:rPr lang="en-US" sz="1600" dirty="0" smtClean="0">
                <a:solidFill>
                  <a:prstClr val="black"/>
                </a:solidFill>
              </a:rPr>
              <a:t>SPN = Supplemental parenteral nutrition</a:t>
            </a:r>
            <a:endParaRPr lang="en-US" sz="1600" dirty="0">
              <a:solidFill>
                <a:prstClr val="black"/>
              </a:solidFill>
            </a:endParaRPr>
          </a:p>
        </p:txBody>
      </p:sp>
    </p:spTree>
    <p:extLst>
      <p:ext uri="{BB962C8B-B14F-4D97-AF65-F5344CB8AC3E}">
        <p14:creationId xmlns:p14="http://schemas.microsoft.com/office/powerpoint/2010/main" val="3209294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right)">
                                      <p:cBhvr>
                                        <p:cTn id="41" dur="500"/>
                                        <p:tgtEl>
                                          <p:spTgt spid="14"/>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right)">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animBg="1"/>
      <p:bldP spid="9" grpId="0" animBg="1"/>
      <p:bldP spid="10" grpId="0" animBg="1"/>
      <p:bldP spid="15"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399" y="76200"/>
            <a:ext cx="6705601" cy="914400"/>
          </a:xfrm>
        </p:spPr>
        <p:txBody>
          <a:bodyPr>
            <a:normAutofit/>
          </a:bodyPr>
          <a:lstStyle/>
          <a:p>
            <a:pPr algn="ctr">
              <a:defRPr/>
            </a:pPr>
            <a:r>
              <a:rPr lang="en-US" sz="5400" b="1" dirty="0">
                <a:solidFill>
                  <a:srgbClr val="002060"/>
                </a:solidFill>
              </a:rPr>
              <a:t>Feeding Approaches</a:t>
            </a: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prstClr val="black"/>
                </a:solidFill>
              </a:rPr>
              <a:pPr/>
              <a:t>17</a:t>
            </a:fld>
            <a:endParaRPr lang="en-US" dirty="0">
              <a:solidFill>
                <a:prstClr val="black"/>
              </a:solidFill>
            </a:endParaRPr>
          </a:p>
        </p:txBody>
      </p:sp>
      <p:sp>
        <p:nvSpPr>
          <p:cNvPr id="4" name="TextBox 3"/>
          <p:cNvSpPr txBox="1"/>
          <p:nvPr/>
        </p:nvSpPr>
        <p:spPr>
          <a:xfrm>
            <a:off x="182218" y="4094242"/>
            <a:ext cx="1722783" cy="707868"/>
          </a:xfrm>
          <a:prstGeom prst="rect">
            <a:avLst/>
          </a:prstGeom>
          <a:solidFill>
            <a:schemeClr val="tx1"/>
          </a:solidFill>
        </p:spPr>
        <p:txBody>
          <a:bodyPr wrap="square" lIns="91421" tIns="45711" rIns="91421" bIns="45711">
            <a:spAutoFit/>
          </a:bodyPr>
          <a:lstStyle/>
          <a:p>
            <a:pPr algn="ctr" defTabSz="914212">
              <a:defRPr/>
            </a:pPr>
            <a:r>
              <a:rPr lang="en-US" sz="4000" b="1" dirty="0" smtClean="0">
                <a:solidFill>
                  <a:srgbClr val="FFFF66"/>
                </a:solidFill>
              </a:rPr>
              <a:t>Enteral</a:t>
            </a:r>
            <a:endParaRPr lang="en-US" sz="4000" b="1" dirty="0">
              <a:solidFill>
                <a:srgbClr val="FFFF66"/>
              </a:solidFill>
            </a:endParaRPr>
          </a:p>
        </p:txBody>
      </p:sp>
      <p:sp>
        <p:nvSpPr>
          <p:cNvPr id="5" name="TextBox 4"/>
          <p:cNvSpPr txBox="1"/>
          <p:nvPr/>
        </p:nvSpPr>
        <p:spPr>
          <a:xfrm>
            <a:off x="6629400" y="2916238"/>
            <a:ext cx="2438400" cy="707868"/>
          </a:xfrm>
          <a:prstGeom prst="rect">
            <a:avLst/>
          </a:prstGeom>
          <a:solidFill>
            <a:schemeClr val="tx1"/>
          </a:solidFill>
        </p:spPr>
        <p:txBody>
          <a:bodyPr wrap="square" lIns="91421" tIns="45711" rIns="91421" bIns="45711">
            <a:spAutoFit/>
          </a:bodyPr>
          <a:lstStyle/>
          <a:p>
            <a:pPr algn="ctr" defTabSz="914212">
              <a:defRPr/>
            </a:pPr>
            <a:r>
              <a:rPr lang="en-US" sz="4000" b="1" dirty="0" smtClean="0">
                <a:solidFill>
                  <a:srgbClr val="FFFF66"/>
                </a:solidFill>
              </a:rPr>
              <a:t>Parenteral</a:t>
            </a:r>
            <a:endParaRPr lang="en-US" sz="4000" b="1" dirty="0">
              <a:solidFill>
                <a:srgbClr val="FFFF66"/>
              </a:solidFill>
            </a:endParaRPr>
          </a:p>
        </p:txBody>
      </p:sp>
      <p:sp>
        <p:nvSpPr>
          <p:cNvPr id="11269" name="TextBox 5"/>
          <p:cNvSpPr txBox="1">
            <a:spLocks noChangeArrowheads="1"/>
          </p:cNvSpPr>
          <p:nvPr/>
        </p:nvSpPr>
        <p:spPr bwMode="auto">
          <a:xfrm>
            <a:off x="1905001" y="1392240"/>
            <a:ext cx="990600" cy="584775"/>
          </a:xfrm>
          <a:prstGeom prst="rect">
            <a:avLst/>
          </a:prstGeom>
          <a:noFill/>
          <a:ln w="9525">
            <a:noFill/>
            <a:miter lim="800000"/>
            <a:headEnd/>
            <a:tailEnd/>
          </a:ln>
        </p:spPr>
        <p:txBody>
          <a:bodyPr lIns="91421" tIns="45711" rIns="91421" bIns="45711">
            <a:spAutoFit/>
          </a:bodyPr>
          <a:lstStyle/>
          <a:p>
            <a:pPr algn="ctr" defTabSz="914212">
              <a:defRPr/>
            </a:pPr>
            <a:r>
              <a:rPr lang="en-US" sz="3200" b="1" dirty="0">
                <a:solidFill>
                  <a:prstClr val="black"/>
                </a:solidFill>
              </a:rPr>
              <a:t>Oral</a:t>
            </a:r>
          </a:p>
        </p:txBody>
      </p:sp>
      <p:sp>
        <p:nvSpPr>
          <p:cNvPr id="11270" name="TextBox 6"/>
          <p:cNvSpPr txBox="1">
            <a:spLocks noChangeArrowheads="1"/>
          </p:cNvSpPr>
          <p:nvPr/>
        </p:nvSpPr>
        <p:spPr bwMode="auto">
          <a:xfrm>
            <a:off x="1676401" y="4740275"/>
            <a:ext cx="1219200" cy="584775"/>
          </a:xfrm>
          <a:prstGeom prst="rect">
            <a:avLst/>
          </a:prstGeom>
          <a:noFill/>
          <a:ln w="9525">
            <a:noFill/>
            <a:miter lim="800000"/>
            <a:headEnd/>
            <a:tailEnd/>
          </a:ln>
        </p:spPr>
        <p:txBody>
          <a:bodyPr wrap="square" lIns="91421" tIns="45711" rIns="91421" bIns="45711">
            <a:spAutoFit/>
          </a:bodyPr>
          <a:lstStyle/>
          <a:p>
            <a:pPr algn="ctr" defTabSz="914212">
              <a:defRPr/>
            </a:pPr>
            <a:r>
              <a:rPr lang="en-US" sz="3200" b="1" dirty="0">
                <a:solidFill>
                  <a:prstClr val="black"/>
                </a:solidFill>
              </a:rPr>
              <a:t>Tube</a:t>
            </a:r>
          </a:p>
        </p:txBody>
      </p:sp>
      <p:sp>
        <p:nvSpPr>
          <p:cNvPr id="11271" name="TextBox 7"/>
          <p:cNvSpPr txBox="1">
            <a:spLocks noChangeArrowheads="1"/>
          </p:cNvSpPr>
          <p:nvPr/>
        </p:nvSpPr>
        <p:spPr bwMode="auto">
          <a:xfrm>
            <a:off x="5410200" y="1143000"/>
            <a:ext cx="2057400" cy="1087796"/>
          </a:xfrm>
          <a:prstGeom prst="rect">
            <a:avLst/>
          </a:prstGeom>
          <a:noFill/>
          <a:ln w="9525">
            <a:noFill/>
            <a:miter lim="800000"/>
            <a:headEnd/>
            <a:tailEnd/>
          </a:ln>
        </p:spPr>
        <p:txBody>
          <a:bodyPr wrap="square" lIns="91421" tIns="45711" rIns="91421" bIns="45711">
            <a:spAutoFit/>
          </a:bodyPr>
          <a:lstStyle/>
          <a:p>
            <a:pPr algn="ctr" defTabSz="914212">
              <a:defRPr/>
            </a:pPr>
            <a:r>
              <a:rPr lang="en-US" sz="3200" b="1" dirty="0">
                <a:solidFill>
                  <a:prstClr val="black"/>
                </a:solidFill>
              </a:rPr>
              <a:t>Peripheral vein</a:t>
            </a:r>
          </a:p>
        </p:txBody>
      </p:sp>
      <p:sp>
        <p:nvSpPr>
          <p:cNvPr id="11272" name="TextBox 9"/>
          <p:cNvSpPr txBox="1">
            <a:spLocks noChangeArrowheads="1"/>
          </p:cNvSpPr>
          <p:nvPr/>
        </p:nvSpPr>
        <p:spPr bwMode="auto">
          <a:xfrm>
            <a:off x="5715000" y="4448176"/>
            <a:ext cx="1447800" cy="1087796"/>
          </a:xfrm>
          <a:prstGeom prst="rect">
            <a:avLst/>
          </a:prstGeom>
          <a:noFill/>
          <a:ln w="9525">
            <a:noFill/>
            <a:miter lim="800000"/>
            <a:headEnd/>
            <a:tailEnd/>
          </a:ln>
        </p:spPr>
        <p:txBody>
          <a:bodyPr lIns="91421" tIns="45711" rIns="91421" bIns="45711">
            <a:spAutoFit/>
          </a:bodyPr>
          <a:lstStyle/>
          <a:p>
            <a:pPr algn="ctr" defTabSz="914212">
              <a:defRPr/>
            </a:pPr>
            <a:r>
              <a:rPr lang="en-US" sz="3200" b="1">
                <a:solidFill>
                  <a:prstClr val="black"/>
                </a:solidFill>
              </a:rPr>
              <a:t>Central vein</a:t>
            </a:r>
          </a:p>
        </p:txBody>
      </p:sp>
      <p:cxnSp>
        <p:nvCxnSpPr>
          <p:cNvPr id="14" name="Straight Connector 13"/>
          <p:cNvCxnSpPr>
            <a:stCxn id="11269" idx="3"/>
          </p:cNvCxnSpPr>
          <p:nvPr/>
        </p:nvCxnSpPr>
        <p:spPr>
          <a:xfrm>
            <a:off x="2895601" y="1684626"/>
            <a:ext cx="2667000" cy="0"/>
          </a:xfrm>
          <a:prstGeom prst="line">
            <a:avLst/>
          </a:prstGeom>
          <a:ln w="50800">
            <a:solidFill>
              <a:schemeClr val="accent1"/>
            </a:solidFill>
          </a:ln>
        </p:spPr>
        <p:style>
          <a:lnRef idx="1">
            <a:schemeClr val="accent3"/>
          </a:lnRef>
          <a:fillRef idx="0">
            <a:schemeClr val="accent3"/>
          </a:fillRef>
          <a:effectRef idx="0">
            <a:schemeClr val="accent3"/>
          </a:effectRef>
          <a:fontRef idx="minor">
            <a:schemeClr val="tx1"/>
          </a:fontRef>
        </p:style>
      </p:cxnSp>
      <p:cxnSp>
        <p:nvCxnSpPr>
          <p:cNvPr id="22" name="Straight Connector 21"/>
          <p:cNvCxnSpPr/>
          <p:nvPr/>
        </p:nvCxnSpPr>
        <p:spPr>
          <a:xfrm>
            <a:off x="2971800" y="4973638"/>
            <a:ext cx="2895600" cy="0"/>
          </a:xfrm>
          <a:prstGeom prst="line">
            <a:avLst/>
          </a:prstGeom>
          <a:ln w="50800">
            <a:solidFill>
              <a:schemeClr val="accent1"/>
            </a:solidFill>
          </a:ln>
        </p:spPr>
        <p:style>
          <a:lnRef idx="1">
            <a:schemeClr val="accent3"/>
          </a:lnRef>
          <a:fillRef idx="0">
            <a:schemeClr val="accent3"/>
          </a:fillRef>
          <a:effectRef idx="0">
            <a:schemeClr val="accent3"/>
          </a:effectRef>
          <a:fontRef idx="minor">
            <a:schemeClr val="tx1"/>
          </a:fontRef>
        </p:style>
      </p:cxnSp>
      <p:cxnSp>
        <p:nvCxnSpPr>
          <p:cNvPr id="24" name="Straight Connector 23"/>
          <p:cNvCxnSpPr>
            <a:stCxn id="11269" idx="2"/>
          </p:cNvCxnSpPr>
          <p:nvPr/>
        </p:nvCxnSpPr>
        <p:spPr>
          <a:xfrm>
            <a:off x="2400300" y="1977014"/>
            <a:ext cx="0" cy="2763262"/>
          </a:xfrm>
          <a:prstGeom prst="line">
            <a:avLst/>
          </a:prstGeom>
          <a:ln w="50800">
            <a:solidFill>
              <a:schemeClr val="accent1"/>
            </a:solidFill>
          </a:ln>
        </p:spPr>
        <p:style>
          <a:lnRef idx="1">
            <a:schemeClr val="accent3"/>
          </a:lnRef>
          <a:fillRef idx="0">
            <a:schemeClr val="accent3"/>
          </a:fillRef>
          <a:effectRef idx="0">
            <a:schemeClr val="accent3"/>
          </a:effectRef>
          <a:fontRef idx="minor">
            <a:schemeClr val="tx1"/>
          </a:fontRef>
        </p:style>
      </p:cxnSp>
      <p:cxnSp>
        <p:nvCxnSpPr>
          <p:cNvPr id="26" name="Straight Connector 25"/>
          <p:cNvCxnSpPr>
            <a:endCxn id="11272" idx="0"/>
          </p:cNvCxnSpPr>
          <p:nvPr/>
        </p:nvCxnSpPr>
        <p:spPr>
          <a:xfrm>
            <a:off x="6400801" y="2154238"/>
            <a:ext cx="38099" cy="2293938"/>
          </a:xfrm>
          <a:prstGeom prst="line">
            <a:avLst/>
          </a:prstGeom>
          <a:ln w="50800">
            <a:solidFill>
              <a:schemeClr val="accent1"/>
            </a:solidFill>
          </a:ln>
        </p:spPr>
        <p:style>
          <a:lnRef idx="1">
            <a:schemeClr val="accent3"/>
          </a:lnRef>
          <a:fillRef idx="0">
            <a:schemeClr val="accent3"/>
          </a:fillRef>
          <a:effectRef idx="0">
            <a:schemeClr val="accent3"/>
          </a:effectRef>
          <a:fontRef idx="minor">
            <a:schemeClr val="tx1"/>
          </a:fontRef>
        </p:style>
      </p:cxnSp>
      <p:cxnSp>
        <p:nvCxnSpPr>
          <p:cNvPr id="35" name="Straight Connector 34"/>
          <p:cNvCxnSpPr/>
          <p:nvPr/>
        </p:nvCxnSpPr>
        <p:spPr>
          <a:xfrm>
            <a:off x="2743200" y="1849439"/>
            <a:ext cx="3124200" cy="2667000"/>
          </a:xfrm>
          <a:prstGeom prst="line">
            <a:avLst/>
          </a:prstGeom>
          <a:ln w="50800">
            <a:solidFill>
              <a:schemeClr val="accent1"/>
            </a:solidFill>
          </a:ln>
        </p:spPr>
        <p:style>
          <a:lnRef idx="1">
            <a:schemeClr val="accent3"/>
          </a:lnRef>
          <a:fillRef idx="0">
            <a:schemeClr val="accent3"/>
          </a:fillRef>
          <a:effectRef idx="0">
            <a:schemeClr val="accent3"/>
          </a:effectRef>
          <a:fontRef idx="minor">
            <a:schemeClr val="tx1"/>
          </a:fontRef>
        </p:style>
      </p:cxnSp>
      <p:cxnSp>
        <p:nvCxnSpPr>
          <p:cNvPr id="37" name="Straight Connector 36"/>
          <p:cNvCxnSpPr/>
          <p:nvPr/>
        </p:nvCxnSpPr>
        <p:spPr>
          <a:xfrm flipV="1">
            <a:off x="2743200" y="1849439"/>
            <a:ext cx="3124200" cy="2895600"/>
          </a:xfrm>
          <a:prstGeom prst="line">
            <a:avLst/>
          </a:prstGeom>
          <a:ln w="50800">
            <a:solidFill>
              <a:schemeClr val="accent1"/>
            </a:solidFill>
          </a:ln>
        </p:spPr>
        <p:style>
          <a:lnRef idx="1">
            <a:schemeClr val="accent3"/>
          </a:lnRef>
          <a:fillRef idx="0">
            <a:schemeClr val="accent3"/>
          </a:fillRef>
          <a:effectRef idx="0">
            <a:schemeClr val="accent3"/>
          </a:effectRef>
          <a:fontRef idx="minor">
            <a:schemeClr val="tx1"/>
          </a:fontRef>
        </p:style>
      </p:cxnSp>
      <p:sp>
        <p:nvSpPr>
          <p:cNvPr id="11282" name="TextBox 45"/>
          <p:cNvSpPr txBox="1">
            <a:spLocks noChangeArrowheads="1"/>
          </p:cNvSpPr>
          <p:nvPr/>
        </p:nvSpPr>
        <p:spPr bwMode="auto">
          <a:xfrm>
            <a:off x="1066801" y="5511800"/>
            <a:ext cx="7010400" cy="830997"/>
          </a:xfrm>
          <a:prstGeom prst="rect">
            <a:avLst/>
          </a:prstGeom>
          <a:solidFill>
            <a:srgbClr val="FF9933"/>
          </a:solidFill>
          <a:ln w="9525">
            <a:noFill/>
            <a:miter lim="800000"/>
            <a:headEnd/>
            <a:tailEnd/>
          </a:ln>
        </p:spPr>
        <p:txBody>
          <a:bodyPr wrap="square" lIns="91421" tIns="45711" rIns="91421" bIns="45711">
            <a:spAutoFit/>
          </a:bodyPr>
          <a:lstStyle/>
          <a:p>
            <a:pPr algn="ctr" defTabSz="914212">
              <a:defRPr/>
            </a:pPr>
            <a:r>
              <a:rPr lang="en-US" sz="4800" b="1" i="1" dirty="0">
                <a:solidFill>
                  <a:srgbClr val="002060"/>
                </a:solidFill>
                <a:effectLst>
                  <a:outerShdw blurRad="38100" dist="38100" dir="2700000" algn="tl">
                    <a:srgbClr val="000000">
                      <a:alpha val="43137"/>
                    </a:srgbClr>
                  </a:outerShdw>
                </a:effectLst>
              </a:rPr>
              <a:t>“ If the gut works, use it ”</a:t>
            </a:r>
          </a:p>
        </p:txBody>
      </p:sp>
      <p:pic>
        <p:nvPicPr>
          <p:cNvPr id="25602" name="Picture 2" descr="https://encrypted-tbn1.gstatic.com/images?q=tbn:ANd9GcRtSpjN83Dab9Y6iv_AcO6V-qykZzMEWc0EcLnjnKhZblqGedSj"/>
          <p:cNvPicPr>
            <a:picLocks noChangeAspect="1" noChangeArrowheads="1"/>
          </p:cNvPicPr>
          <p:nvPr/>
        </p:nvPicPr>
        <p:blipFill rotWithShape="1">
          <a:blip r:embed="rId2">
            <a:extLst>
              <a:ext uri="{28A0092B-C50C-407E-A947-70E740481C1C}">
                <a14:useLocalDpi xmlns:a14="http://schemas.microsoft.com/office/drawing/2010/main" val="0"/>
              </a:ext>
            </a:extLst>
          </a:blip>
          <a:srcRect l="20018" r="17967" b="40463"/>
          <a:stretch/>
        </p:blipFill>
        <p:spPr bwMode="auto">
          <a:xfrm>
            <a:off x="3467099" y="2383344"/>
            <a:ext cx="1524003" cy="159918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694" y="1684626"/>
            <a:ext cx="1700213"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90170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1269"/>
                                        </p:tgtEl>
                                        <p:attrNameLst>
                                          <p:attrName>style.visibility</p:attrName>
                                        </p:attrNameLst>
                                      </p:cBhvr>
                                      <p:to>
                                        <p:strVal val="visible"/>
                                      </p:to>
                                    </p:set>
                                    <p:animEffect transition="in" filter="fade">
                                      <p:cBhvr>
                                        <p:cTn id="13" dur="500"/>
                                        <p:tgtEl>
                                          <p:spTgt spid="1126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270"/>
                                        </p:tgtEl>
                                        <p:attrNameLst>
                                          <p:attrName>style.visibility</p:attrName>
                                        </p:attrNameLst>
                                      </p:cBhvr>
                                      <p:to>
                                        <p:strVal val="visible"/>
                                      </p:to>
                                    </p:set>
                                    <p:animEffect transition="in" filter="fade">
                                      <p:cBhvr>
                                        <p:cTn id="16" dur="500"/>
                                        <p:tgtEl>
                                          <p:spTgt spid="1127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271"/>
                                        </p:tgtEl>
                                        <p:attrNameLst>
                                          <p:attrName>style.visibility</p:attrName>
                                        </p:attrNameLst>
                                      </p:cBhvr>
                                      <p:to>
                                        <p:strVal val="visible"/>
                                      </p:to>
                                    </p:set>
                                    <p:animEffect transition="in" filter="fade">
                                      <p:cBhvr>
                                        <p:cTn id="21" dur="500"/>
                                        <p:tgtEl>
                                          <p:spTgt spid="1127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272"/>
                                        </p:tgtEl>
                                        <p:attrNameLst>
                                          <p:attrName>style.visibility</p:attrName>
                                        </p:attrNameLst>
                                      </p:cBhvr>
                                      <p:to>
                                        <p:strVal val="visible"/>
                                      </p:to>
                                    </p:set>
                                    <p:animEffect transition="in" filter="fade">
                                      <p:cBhvr>
                                        <p:cTn id="24" dur="500"/>
                                        <p:tgtEl>
                                          <p:spTgt spid="11272"/>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56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269" grpId="0"/>
      <p:bldP spid="11270" grpId="0"/>
      <p:bldP spid="11271" grpId="0"/>
      <p:bldP spid="1127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7488"/>
            <a:ext cx="8229600" cy="1257300"/>
          </a:xfrm>
          <a:solidFill>
            <a:schemeClr val="accent1">
              <a:lumMod val="50000"/>
            </a:schemeClr>
          </a:solidFill>
        </p:spPr>
        <p:txBody>
          <a:bodyPr>
            <a:normAutofit/>
          </a:bodyPr>
          <a:lstStyle/>
          <a:p>
            <a:r>
              <a:rPr lang="en-US" sz="7200" b="1" dirty="0" smtClean="0">
                <a:solidFill>
                  <a:schemeClr val="accent6">
                    <a:lumMod val="20000"/>
                    <a:lumOff val="80000"/>
                  </a:schemeClr>
                </a:solidFill>
                <a:effectLst>
                  <a:outerShdw blurRad="38100" dist="38100" dir="2700000" algn="tl">
                    <a:srgbClr val="000000">
                      <a:alpha val="43137"/>
                    </a:srgbClr>
                  </a:outerShdw>
                </a:effectLst>
              </a:rPr>
              <a:t>OUTLINE</a:t>
            </a:r>
            <a:endParaRPr lang="en-US" sz="7200" b="1" dirty="0">
              <a:solidFill>
                <a:schemeClr val="accent6">
                  <a:lumMod val="20000"/>
                  <a:lumOff val="80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81000" y="1600200"/>
            <a:ext cx="8610600" cy="5257800"/>
          </a:xfrm>
        </p:spPr>
        <p:txBody>
          <a:bodyPr>
            <a:noAutofit/>
          </a:bodyPr>
          <a:lstStyle/>
          <a:p>
            <a:pPr>
              <a:lnSpc>
                <a:spcPct val="150000"/>
              </a:lnSpc>
            </a:pPr>
            <a:r>
              <a:rPr lang="en-US" sz="4800" b="1" dirty="0" smtClean="0">
                <a:solidFill>
                  <a:schemeClr val="bg1">
                    <a:lumMod val="85000"/>
                  </a:schemeClr>
                </a:solidFill>
              </a:rPr>
              <a:t>Nutrition Support Overview</a:t>
            </a:r>
          </a:p>
          <a:p>
            <a:pPr>
              <a:lnSpc>
                <a:spcPct val="150000"/>
              </a:lnSpc>
            </a:pPr>
            <a:r>
              <a:rPr lang="en-US" sz="4800" b="1" dirty="0" smtClean="0">
                <a:solidFill>
                  <a:schemeClr val="bg1">
                    <a:lumMod val="85000"/>
                  </a:schemeClr>
                </a:solidFill>
              </a:rPr>
              <a:t>Plan for Nutrition Intervention</a:t>
            </a:r>
          </a:p>
          <a:p>
            <a:pPr>
              <a:lnSpc>
                <a:spcPct val="150000"/>
              </a:lnSpc>
            </a:pPr>
            <a:r>
              <a:rPr lang="en-US" sz="4800" b="1" dirty="0" smtClean="0"/>
              <a:t>Parenteral Nutrition (PN)</a:t>
            </a:r>
          </a:p>
          <a:p>
            <a:pPr>
              <a:lnSpc>
                <a:spcPct val="150000"/>
              </a:lnSpc>
            </a:pPr>
            <a:r>
              <a:rPr lang="en-US" sz="4800" b="1" dirty="0" smtClean="0">
                <a:solidFill>
                  <a:schemeClr val="bg1">
                    <a:lumMod val="85000"/>
                  </a:schemeClr>
                </a:solidFill>
              </a:rPr>
              <a:t>Conclusions</a:t>
            </a:r>
          </a:p>
          <a:p>
            <a:pPr marL="0" indent="0">
              <a:lnSpc>
                <a:spcPct val="150000"/>
              </a:lnSpc>
              <a:buNone/>
            </a:pPr>
            <a:endParaRPr lang="en-US" sz="4800" b="1" dirty="0"/>
          </a:p>
        </p:txBody>
      </p:sp>
      <p:sp>
        <p:nvSpPr>
          <p:cNvPr id="4" name="Slide Number Placeholder 3"/>
          <p:cNvSpPr>
            <a:spLocks noGrp="1"/>
          </p:cNvSpPr>
          <p:nvPr>
            <p:ph type="sldNum" sz="quarter" idx="12"/>
          </p:nvPr>
        </p:nvSpPr>
        <p:spPr/>
        <p:txBody>
          <a:bodyPr/>
          <a:lstStyle/>
          <a:p>
            <a:fld id="{B46806E6-A5C1-4F20-B475-6F824C949B22}" type="slidenum">
              <a:rPr lang="en-US" smtClean="0">
                <a:solidFill>
                  <a:prstClr val="black">
                    <a:tint val="75000"/>
                  </a:prstClr>
                </a:solidFill>
              </a:rPr>
              <a:pPr/>
              <a:t>18</a:t>
            </a:fld>
            <a:endParaRPr lang="en-US">
              <a:solidFill>
                <a:prstClr val="black">
                  <a:tint val="75000"/>
                </a:prstClr>
              </a:solidFill>
            </a:endParaRPr>
          </a:p>
        </p:txBody>
      </p:sp>
    </p:spTree>
    <p:extLst>
      <p:ext uri="{BB962C8B-B14F-4D97-AF65-F5344CB8AC3E}">
        <p14:creationId xmlns:p14="http://schemas.microsoft.com/office/powerpoint/2010/main" val="448233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039091"/>
          </a:xfrm>
        </p:spPr>
        <p:txBody>
          <a:bodyPr>
            <a:normAutofit/>
          </a:bodyPr>
          <a:lstStyle/>
          <a:p>
            <a:pPr marL="54864" indent="0" algn="ctr" eaLnBrk="1" fontAlgn="auto" hangingPunct="1">
              <a:spcAft>
                <a:spcPts val="0"/>
              </a:spcAft>
              <a:defRPr/>
            </a:pPr>
            <a:r>
              <a:rPr lang="en-US" sz="5400" b="1" dirty="0" smtClean="0">
                <a:solidFill>
                  <a:schemeClr val="accent5">
                    <a:lumMod val="75000"/>
                  </a:schemeClr>
                </a:solidFill>
              </a:rPr>
              <a:t>Route of Administration</a:t>
            </a:r>
            <a:endParaRPr lang="en-US" sz="5400" b="1" dirty="0">
              <a:solidFill>
                <a:schemeClr val="accent5">
                  <a:lumMod val="75000"/>
                </a:schemeClr>
              </a:solidFill>
            </a:endParaRPr>
          </a:p>
        </p:txBody>
      </p:sp>
      <p:pic>
        <p:nvPicPr>
          <p:cNvPr id="45059" name="Picture 2" descr="http://img.medscape.com/article/703/713/703713-fig2.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46063" y="1219200"/>
            <a:ext cx="5392737" cy="5562600"/>
          </a:xfrm>
        </p:spPr>
      </p:pic>
      <p:sp>
        <p:nvSpPr>
          <p:cNvPr id="5" name="Rectangle 4"/>
          <p:cNvSpPr/>
          <p:nvPr/>
        </p:nvSpPr>
        <p:spPr>
          <a:xfrm>
            <a:off x="3048000" y="1219200"/>
            <a:ext cx="2514600" cy="2438400"/>
          </a:xfrm>
          <a:prstGeom prst="rect">
            <a:avLst/>
          </a:prstGeom>
          <a:no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9" name="TextBox 8"/>
          <p:cNvSpPr txBox="1"/>
          <p:nvPr/>
        </p:nvSpPr>
        <p:spPr>
          <a:xfrm>
            <a:off x="5791200" y="2087563"/>
            <a:ext cx="3276600" cy="1569660"/>
          </a:xfrm>
          <a:prstGeom prst="rect">
            <a:avLst/>
          </a:prstGeom>
          <a:solidFill>
            <a:schemeClr val="accent5">
              <a:lumMod val="75000"/>
            </a:schemeClr>
          </a:solidFill>
        </p:spPr>
        <p:txBody>
          <a:bodyPr wrap="square">
            <a:spAutoFit/>
          </a:bodyPr>
          <a:lstStyle/>
          <a:p>
            <a:pPr>
              <a:lnSpc>
                <a:spcPct val="150000"/>
              </a:lnSpc>
              <a:buClr>
                <a:srgbClr val="D19049">
                  <a:lumMod val="75000"/>
                </a:srgbClr>
              </a:buClr>
              <a:buSzPct val="70000"/>
              <a:buFont typeface="Wingdings" pitchFamily="2" charset="2"/>
              <a:buChar char="§"/>
              <a:defRPr/>
            </a:pPr>
            <a:r>
              <a:rPr lang="en-US" sz="3200" b="1" dirty="0">
                <a:solidFill>
                  <a:srgbClr val="F07F09">
                    <a:lumMod val="20000"/>
                    <a:lumOff val="80000"/>
                  </a:srgbClr>
                </a:solidFill>
              </a:rPr>
              <a:t> Central (CPN)</a:t>
            </a:r>
          </a:p>
          <a:p>
            <a:pPr>
              <a:lnSpc>
                <a:spcPct val="150000"/>
              </a:lnSpc>
              <a:buClr>
                <a:srgbClr val="D19049">
                  <a:lumMod val="75000"/>
                </a:srgbClr>
              </a:buClr>
              <a:buSzPct val="70000"/>
              <a:buFont typeface="Wingdings" pitchFamily="2" charset="2"/>
              <a:buChar char="§"/>
              <a:defRPr/>
            </a:pPr>
            <a:r>
              <a:rPr lang="en-US" sz="3200" b="1" dirty="0">
                <a:solidFill>
                  <a:srgbClr val="F07F09">
                    <a:lumMod val="20000"/>
                    <a:lumOff val="80000"/>
                  </a:srgbClr>
                </a:solidFill>
              </a:rPr>
              <a:t> Peripheral (PPN)</a:t>
            </a:r>
          </a:p>
        </p:txBody>
      </p:sp>
      <p:sp>
        <p:nvSpPr>
          <p:cNvPr id="10" name="TextBox 9"/>
          <p:cNvSpPr txBox="1"/>
          <p:nvPr/>
        </p:nvSpPr>
        <p:spPr>
          <a:xfrm>
            <a:off x="6019800" y="3911600"/>
            <a:ext cx="2667000" cy="2308324"/>
          </a:xfrm>
          <a:prstGeom prst="rect">
            <a:avLst/>
          </a:prstGeom>
          <a:solidFill>
            <a:schemeClr val="accent5">
              <a:lumMod val="75000"/>
            </a:schemeClr>
          </a:solidFill>
        </p:spPr>
        <p:txBody>
          <a:bodyPr wrap="square">
            <a:spAutoFit/>
          </a:bodyPr>
          <a:lstStyle/>
          <a:p>
            <a:pPr algn="ctr">
              <a:lnSpc>
                <a:spcPct val="150000"/>
              </a:lnSpc>
              <a:buClr>
                <a:srgbClr val="D19049">
                  <a:lumMod val="75000"/>
                </a:srgbClr>
              </a:buClr>
              <a:buSzPct val="70000"/>
              <a:defRPr/>
            </a:pPr>
            <a:r>
              <a:rPr lang="en-US" sz="3200" b="1" dirty="0">
                <a:solidFill>
                  <a:srgbClr val="F07F09">
                    <a:lumMod val="20000"/>
                    <a:lumOff val="80000"/>
                  </a:srgbClr>
                </a:solidFill>
              </a:rPr>
              <a:t>Admixtures:</a:t>
            </a:r>
          </a:p>
          <a:p>
            <a:pPr lvl="1" algn="ctr">
              <a:lnSpc>
                <a:spcPct val="150000"/>
              </a:lnSpc>
              <a:buClr>
                <a:srgbClr val="D19049">
                  <a:lumMod val="75000"/>
                </a:srgbClr>
              </a:buClr>
              <a:buSzPct val="70000"/>
              <a:buFont typeface="Wingdings" pitchFamily="2" charset="2"/>
              <a:buChar char="§"/>
              <a:defRPr/>
            </a:pPr>
            <a:r>
              <a:rPr lang="en-US" sz="3200" b="1" dirty="0">
                <a:solidFill>
                  <a:srgbClr val="F07F09">
                    <a:lumMod val="20000"/>
                    <a:lumOff val="80000"/>
                  </a:srgbClr>
                </a:solidFill>
              </a:rPr>
              <a:t>  2-in-1</a:t>
            </a:r>
          </a:p>
          <a:p>
            <a:pPr lvl="1" algn="ctr">
              <a:lnSpc>
                <a:spcPct val="150000"/>
              </a:lnSpc>
              <a:buClr>
                <a:srgbClr val="D19049">
                  <a:lumMod val="75000"/>
                </a:srgbClr>
              </a:buClr>
              <a:buSzPct val="70000"/>
              <a:buFont typeface="Wingdings" pitchFamily="2" charset="2"/>
              <a:buChar char="§"/>
              <a:defRPr/>
            </a:pPr>
            <a:r>
              <a:rPr lang="en-US" sz="3200" b="1" dirty="0">
                <a:solidFill>
                  <a:srgbClr val="F07F09">
                    <a:lumMod val="20000"/>
                    <a:lumOff val="80000"/>
                  </a:srgbClr>
                </a:solidFill>
              </a:rPr>
              <a:t>  3-in-1</a:t>
            </a:r>
          </a:p>
        </p:txBody>
      </p:sp>
      <p:sp>
        <p:nvSpPr>
          <p:cNvPr id="4" name="Slide Number Placeholder 3"/>
          <p:cNvSpPr>
            <a:spLocks noGrp="1"/>
          </p:cNvSpPr>
          <p:nvPr>
            <p:ph type="sldNum" sz="quarter" idx="12"/>
          </p:nvPr>
        </p:nvSpPr>
        <p:spPr/>
        <p:txBody>
          <a:bodyPr/>
          <a:lstStyle/>
          <a:p>
            <a:fld id="{3F7EC1BB-3B74-414E-AEF6-730223DEF44C}" type="slidenum">
              <a:rPr lang="en-US" smtClean="0">
                <a:solidFill>
                  <a:srgbClr val="646B86">
                    <a:shade val="50000"/>
                  </a:srgbClr>
                </a:solidFill>
              </a:rPr>
              <a:pPr/>
              <a:t>19</a:t>
            </a:fld>
            <a:endParaRPr lang="en-US">
              <a:solidFill>
                <a:srgbClr val="646B86">
                  <a:shade val="50000"/>
                </a:srgbClr>
              </a:solidFill>
            </a:endParaRPr>
          </a:p>
        </p:txBody>
      </p:sp>
    </p:spTree>
    <p:extLst>
      <p:ext uri="{BB962C8B-B14F-4D97-AF65-F5344CB8AC3E}">
        <p14:creationId xmlns:p14="http://schemas.microsoft.com/office/powerpoint/2010/main" val="9458705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7488"/>
            <a:ext cx="8229600" cy="1257300"/>
          </a:xfrm>
          <a:solidFill>
            <a:schemeClr val="accent1">
              <a:lumMod val="50000"/>
            </a:schemeClr>
          </a:solidFill>
        </p:spPr>
        <p:txBody>
          <a:bodyPr>
            <a:normAutofit/>
          </a:bodyPr>
          <a:lstStyle/>
          <a:p>
            <a:r>
              <a:rPr lang="en-US" sz="7200" b="1" dirty="0" smtClean="0">
                <a:solidFill>
                  <a:schemeClr val="accent6">
                    <a:lumMod val="20000"/>
                    <a:lumOff val="80000"/>
                  </a:schemeClr>
                </a:solidFill>
                <a:effectLst>
                  <a:outerShdw blurRad="38100" dist="38100" dir="2700000" algn="tl">
                    <a:srgbClr val="000000">
                      <a:alpha val="43137"/>
                    </a:srgbClr>
                  </a:outerShdw>
                </a:effectLst>
              </a:rPr>
              <a:t>OUTLINE</a:t>
            </a:r>
            <a:endParaRPr lang="en-US" sz="7200" b="1" dirty="0">
              <a:solidFill>
                <a:schemeClr val="accent6">
                  <a:lumMod val="20000"/>
                  <a:lumOff val="80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81000" y="1600200"/>
            <a:ext cx="8610600" cy="5257800"/>
          </a:xfrm>
        </p:spPr>
        <p:txBody>
          <a:bodyPr>
            <a:noAutofit/>
          </a:bodyPr>
          <a:lstStyle/>
          <a:p>
            <a:pPr>
              <a:lnSpc>
                <a:spcPct val="150000"/>
              </a:lnSpc>
            </a:pPr>
            <a:r>
              <a:rPr lang="en-US" sz="4800" b="1" dirty="0" smtClean="0"/>
              <a:t>Nutrition Support Overview</a:t>
            </a:r>
          </a:p>
          <a:p>
            <a:pPr>
              <a:lnSpc>
                <a:spcPct val="150000"/>
              </a:lnSpc>
            </a:pPr>
            <a:r>
              <a:rPr lang="en-US" sz="4800" b="1" dirty="0" smtClean="0"/>
              <a:t>Plan for Nutrition Intervention</a:t>
            </a:r>
          </a:p>
          <a:p>
            <a:pPr>
              <a:lnSpc>
                <a:spcPct val="150000"/>
              </a:lnSpc>
            </a:pPr>
            <a:r>
              <a:rPr lang="en-US" sz="4800" b="1" dirty="0" smtClean="0"/>
              <a:t>Parenteral Nutrition (PN)</a:t>
            </a:r>
          </a:p>
          <a:p>
            <a:pPr>
              <a:lnSpc>
                <a:spcPct val="150000"/>
              </a:lnSpc>
            </a:pPr>
            <a:r>
              <a:rPr lang="en-US" sz="4800" b="1" dirty="0" smtClean="0"/>
              <a:t>Conclusions</a:t>
            </a:r>
          </a:p>
          <a:p>
            <a:pPr marL="0" indent="0">
              <a:lnSpc>
                <a:spcPct val="150000"/>
              </a:lnSpc>
              <a:buNone/>
            </a:pPr>
            <a:endParaRPr lang="en-US" sz="4800" b="1" dirty="0"/>
          </a:p>
        </p:txBody>
      </p:sp>
      <p:sp>
        <p:nvSpPr>
          <p:cNvPr id="4" name="Slide Number Placeholder 3"/>
          <p:cNvSpPr>
            <a:spLocks noGrp="1"/>
          </p:cNvSpPr>
          <p:nvPr>
            <p:ph type="sldNum" sz="quarter" idx="12"/>
          </p:nvPr>
        </p:nvSpPr>
        <p:spPr/>
        <p:txBody>
          <a:bodyPr/>
          <a:lstStyle/>
          <a:p>
            <a:fld id="{B46806E6-A5C1-4F20-B475-6F824C949B22}" type="slidenum">
              <a:rPr lang="en-US" smtClean="0">
                <a:solidFill>
                  <a:prstClr val="black">
                    <a:tint val="75000"/>
                  </a:prstClr>
                </a:solidFill>
              </a:rPr>
              <a:pPr/>
              <a:t>2</a:t>
            </a:fld>
            <a:endParaRPr lang="en-US">
              <a:solidFill>
                <a:prstClr val="black">
                  <a:tint val="75000"/>
                </a:prstClr>
              </a:solidFill>
            </a:endParaRPr>
          </a:p>
        </p:txBody>
      </p:sp>
    </p:spTree>
    <p:extLst>
      <p:ext uri="{BB962C8B-B14F-4D97-AF65-F5344CB8AC3E}">
        <p14:creationId xmlns:p14="http://schemas.microsoft.com/office/powerpoint/2010/main" val="24874781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F7EC1BB-3B74-414E-AEF6-730223DEF44C}" type="slidenum">
              <a:rPr lang="en-US" smtClean="0">
                <a:solidFill>
                  <a:srgbClr val="646B86">
                    <a:shade val="50000"/>
                  </a:srgbClr>
                </a:solidFill>
              </a:rPr>
              <a:pPr/>
              <a:t>20</a:t>
            </a:fld>
            <a:endParaRPr lang="en-US">
              <a:solidFill>
                <a:srgbClr val="646B86">
                  <a:shade val="50000"/>
                </a:srgbClr>
              </a:solidFill>
            </a:endParaRPr>
          </a:p>
        </p:txBody>
      </p:sp>
      <p:pic>
        <p:nvPicPr>
          <p:cNvPr id="5" name="Picture 4" descr="imag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76200"/>
            <a:ext cx="3530600" cy="6432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3581401" y="1066801"/>
            <a:ext cx="6019800" cy="4343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09917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a:solidFill>
            <a:schemeClr val="accent4">
              <a:lumMod val="20000"/>
              <a:lumOff val="80000"/>
            </a:schemeClr>
          </a:solidFill>
        </p:spPr>
        <p:txBody>
          <a:bodyPr>
            <a:normAutofit/>
          </a:bodyPr>
          <a:lstStyle/>
          <a:p>
            <a:pPr algn="ctr" eaLnBrk="1" hangingPunct="1">
              <a:defRPr/>
            </a:pPr>
            <a:r>
              <a:rPr lang="en-US" sz="5400" b="1" dirty="0" smtClean="0">
                <a:solidFill>
                  <a:srgbClr val="000099"/>
                </a:solidFill>
              </a:rPr>
              <a:t>Parenteral Nutrition (PN)</a:t>
            </a:r>
            <a:endParaRPr lang="en-US" sz="5400" b="1" dirty="0">
              <a:solidFill>
                <a:srgbClr val="000099"/>
              </a:solidFill>
            </a:endParaRPr>
          </a:p>
        </p:txBody>
      </p:sp>
      <p:sp>
        <p:nvSpPr>
          <p:cNvPr id="46083" name="Content Placeholder 2"/>
          <p:cNvSpPr>
            <a:spLocks noGrp="1"/>
          </p:cNvSpPr>
          <p:nvPr>
            <p:ph idx="1"/>
          </p:nvPr>
        </p:nvSpPr>
        <p:spPr>
          <a:xfrm>
            <a:off x="0" y="1646238"/>
            <a:ext cx="8839200" cy="4525962"/>
          </a:xfrm>
        </p:spPr>
        <p:txBody>
          <a:bodyPr>
            <a:normAutofit fontScale="92500"/>
          </a:bodyPr>
          <a:lstStyle/>
          <a:p>
            <a:pPr marL="292100" lvl="1" indent="-292100" eaLnBrk="1" hangingPunct="1">
              <a:lnSpc>
                <a:spcPct val="200000"/>
              </a:lnSpc>
              <a:spcBef>
                <a:spcPct val="0"/>
              </a:spcBef>
              <a:buClr>
                <a:schemeClr val="accent1"/>
              </a:buClr>
              <a:buSzPct val="70000"/>
              <a:buFont typeface="Wingdings 2" pitchFamily="18" charset="2"/>
              <a:buChar char=""/>
            </a:pPr>
            <a:r>
              <a:rPr lang="en-US" sz="3600" b="1" dirty="0" smtClean="0">
                <a:latin typeface="Calibri" pitchFamily="34" charset="0"/>
              </a:rPr>
              <a:t>  </a:t>
            </a:r>
            <a:r>
              <a:rPr lang="en-US" sz="3900" b="1" dirty="0" smtClean="0">
                <a:latin typeface="Calibri" pitchFamily="34" charset="0"/>
              </a:rPr>
              <a:t>Goal in PN Formulation </a:t>
            </a:r>
            <a:r>
              <a:rPr lang="en-US" sz="3600" b="1" dirty="0" smtClean="0">
                <a:latin typeface="Calibri" pitchFamily="34" charset="0"/>
              </a:rPr>
              <a:t>:-</a:t>
            </a:r>
          </a:p>
          <a:p>
            <a:pPr marL="292100" lvl="1" indent="-292100" eaLnBrk="1" hangingPunct="1">
              <a:lnSpc>
                <a:spcPct val="200000"/>
              </a:lnSpc>
              <a:spcBef>
                <a:spcPct val="0"/>
              </a:spcBef>
              <a:buClr>
                <a:schemeClr val="accent1"/>
              </a:buClr>
              <a:buSzPct val="70000"/>
              <a:buFontTx/>
              <a:buNone/>
            </a:pPr>
            <a:r>
              <a:rPr lang="en-US" sz="3200" dirty="0" smtClean="0">
                <a:latin typeface="Calibri" pitchFamily="34" charset="0"/>
              </a:rPr>
              <a:t>	  </a:t>
            </a:r>
            <a:r>
              <a:rPr lang="en-US" sz="3600" dirty="0" smtClean="0">
                <a:latin typeface="Calibri" pitchFamily="34" charset="0"/>
              </a:rPr>
              <a:t>“ </a:t>
            </a:r>
            <a:r>
              <a:rPr lang="en-US" sz="4000" b="1" i="1" dirty="0" smtClean="0">
                <a:solidFill>
                  <a:srgbClr val="C00000"/>
                </a:solidFill>
                <a:latin typeface="Calibri" pitchFamily="34" charset="0"/>
              </a:rPr>
              <a:t>Provide all a patient’s required </a:t>
            </a:r>
            <a:r>
              <a:rPr lang="en-US" sz="4000" b="1" i="1" u="sng" dirty="0" smtClean="0">
                <a:solidFill>
                  <a:srgbClr val="C00000"/>
                </a:solidFill>
                <a:latin typeface="Calibri" pitchFamily="34" charset="0"/>
              </a:rPr>
              <a:t>nutrients</a:t>
            </a:r>
            <a:r>
              <a:rPr lang="en-US" sz="4000" b="1" i="1" dirty="0" smtClean="0">
                <a:solidFill>
                  <a:srgbClr val="C00000"/>
                </a:solidFill>
                <a:latin typeface="Calibri" pitchFamily="34" charset="0"/>
              </a:rPr>
              <a:t> </a:t>
            </a:r>
            <a:br>
              <a:rPr lang="en-US" sz="4000" b="1" i="1" dirty="0" smtClean="0">
                <a:solidFill>
                  <a:srgbClr val="C00000"/>
                </a:solidFill>
                <a:latin typeface="Calibri" pitchFamily="34" charset="0"/>
              </a:rPr>
            </a:br>
            <a:r>
              <a:rPr lang="en-US" sz="4000" b="1" i="1" dirty="0" smtClean="0">
                <a:solidFill>
                  <a:srgbClr val="C00000"/>
                </a:solidFill>
                <a:latin typeface="Calibri" pitchFamily="34" charset="0"/>
              </a:rPr>
              <a:t>    in a fluid </a:t>
            </a:r>
            <a:r>
              <a:rPr lang="en-US" sz="4000" b="1" i="1" u="sng" dirty="0" smtClean="0">
                <a:solidFill>
                  <a:srgbClr val="C00000"/>
                </a:solidFill>
                <a:latin typeface="Calibri" pitchFamily="34" charset="0"/>
              </a:rPr>
              <a:t>volume</a:t>
            </a:r>
            <a:r>
              <a:rPr lang="en-US" sz="4000" b="1" i="1" dirty="0" smtClean="0">
                <a:solidFill>
                  <a:srgbClr val="C00000"/>
                </a:solidFill>
                <a:latin typeface="Calibri" pitchFamily="34" charset="0"/>
              </a:rPr>
              <a:t> that is well tolerated </a:t>
            </a:r>
            <a:r>
              <a:rPr lang="en-US" sz="3600" dirty="0" smtClean="0">
                <a:latin typeface="Calibri" pitchFamily="34" charset="0"/>
              </a:rPr>
              <a:t>”</a:t>
            </a:r>
            <a:endParaRPr lang="en-US" sz="3200" dirty="0" smtClean="0">
              <a:latin typeface="Calibri" pitchFamily="34" charset="0"/>
            </a:endParaRPr>
          </a:p>
          <a:p>
            <a:pPr eaLnBrk="1" hangingPunct="1">
              <a:lnSpc>
                <a:spcPct val="200000"/>
              </a:lnSpc>
            </a:pPr>
            <a:endParaRPr lang="en-US" sz="4000" dirty="0" smtClean="0">
              <a:latin typeface="Calibri" pitchFamily="34" charset="0"/>
            </a:endParaRPr>
          </a:p>
        </p:txBody>
      </p:sp>
      <p:sp>
        <p:nvSpPr>
          <p:cNvPr id="3" name="Slide Number Placeholder 2"/>
          <p:cNvSpPr>
            <a:spLocks noGrp="1"/>
          </p:cNvSpPr>
          <p:nvPr>
            <p:ph type="sldNum" sz="quarter" idx="12"/>
          </p:nvPr>
        </p:nvSpPr>
        <p:spPr/>
        <p:txBody>
          <a:bodyPr/>
          <a:lstStyle/>
          <a:p>
            <a:fld id="{3F7EC1BB-3B74-414E-AEF6-730223DEF44C}" type="slidenum">
              <a:rPr lang="en-US" smtClean="0">
                <a:solidFill>
                  <a:srgbClr val="646B86">
                    <a:shade val="50000"/>
                  </a:srgbClr>
                </a:solidFill>
              </a:rPr>
              <a:pPr/>
              <a:t>21</a:t>
            </a:fld>
            <a:endParaRPr lang="en-US">
              <a:solidFill>
                <a:srgbClr val="646B86">
                  <a:shade val="50000"/>
                </a:srgbClr>
              </a:solidFill>
            </a:endParaRPr>
          </a:p>
        </p:txBody>
      </p:sp>
    </p:spTree>
    <p:extLst>
      <p:ext uri="{BB962C8B-B14F-4D97-AF65-F5344CB8AC3E}">
        <p14:creationId xmlns:p14="http://schemas.microsoft.com/office/powerpoint/2010/main" val="32231027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pPr marL="54864" indent="0" algn="ctr" eaLnBrk="1" fontAlgn="auto" hangingPunct="1">
              <a:spcAft>
                <a:spcPts val="0"/>
              </a:spcAft>
              <a:defRPr/>
            </a:pPr>
            <a:r>
              <a:rPr lang="en-US" sz="4800" b="1" dirty="0" smtClean="0">
                <a:solidFill>
                  <a:schemeClr val="accent5">
                    <a:lumMod val="75000"/>
                  </a:schemeClr>
                </a:solidFill>
              </a:rPr>
              <a:t>Macronutrients</a:t>
            </a:r>
            <a:endParaRPr lang="en-US" sz="4800" b="1" dirty="0">
              <a:solidFill>
                <a:schemeClr val="accent5">
                  <a:lumMod val="75000"/>
                </a:schemeClr>
              </a:solidFill>
            </a:endParaRPr>
          </a:p>
        </p:txBody>
      </p:sp>
      <p:sp>
        <p:nvSpPr>
          <p:cNvPr id="47107" name="Content Placeholder 2"/>
          <p:cNvSpPr>
            <a:spLocks noGrp="1"/>
          </p:cNvSpPr>
          <p:nvPr>
            <p:ph idx="1"/>
          </p:nvPr>
        </p:nvSpPr>
        <p:spPr>
          <a:xfrm>
            <a:off x="457200" y="1371600"/>
            <a:ext cx="8534400" cy="5181600"/>
          </a:xfrm>
        </p:spPr>
        <p:txBody>
          <a:bodyPr>
            <a:normAutofit/>
          </a:bodyPr>
          <a:lstStyle/>
          <a:p>
            <a:pPr eaLnBrk="1" hangingPunct="1"/>
            <a:r>
              <a:rPr lang="en-US" sz="3600" dirty="0" smtClean="0">
                <a:latin typeface="Calibri" pitchFamily="34" charset="0"/>
              </a:rPr>
              <a:t>  </a:t>
            </a:r>
            <a:r>
              <a:rPr lang="en-US" sz="3600" b="1" dirty="0" smtClean="0">
                <a:solidFill>
                  <a:srgbClr val="000099"/>
                </a:solidFill>
                <a:latin typeface="Calibri" pitchFamily="34" charset="0"/>
              </a:rPr>
              <a:t>Dextrose Monohydrate</a:t>
            </a:r>
          </a:p>
          <a:p>
            <a:pPr lvl="2" eaLnBrk="1" hangingPunct="1">
              <a:buFont typeface="Wingdings" pitchFamily="2" charset="2"/>
              <a:buChar char="§"/>
            </a:pPr>
            <a:r>
              <a:rPr lang="en-US" sz="2400" dirty="0" smtClean="0">
                <a:latin typeface="Calibri" pitchFamily="34" charset="0"/>
              </a:rPr>
              <a:t> 3.4 Kcal/ g</a:t>
            </a:r>
          </a:p>
          <a:p>
            <a:pPr lvl="2" eaLnBrk="1" hangingPunct="1">
              <a:buFont typeface="Wingdings" pitchFamily="2" charset="2"/>
              <a:buChar char="§"/>
            </a:pPr>
            <a:r>
              <a:rPr lang="en-US" sz="2400" dirty="0" smtClean="0">
                <a:latin typeface="Calibri" pitchFamily="34" charset="0"/>
              </a:rPr>
              <a:t> Concentration :  2.5 – 70 %</a:t>
            </a:r>
          </a:p>
          <a:p>
            <a:r>
              <a:rPr lang="en-US" sz="3600" dirty="0" smtClean="0">
                <a:latin typeface="Calibri" pitchFamily="34" charset="0"/>
              </a:rPr>
              <a:t>  </a:t>
            </a:r>
            <a:r>
              <a:rPr lang="en-US" sz="3600" b="1" dirty="0">
                <a:solidFill>
                  <a:srgbClr val="000099"/>
                </a:solidFill>
                <a:latin typeface="Calibri" pitchFamily="34" charset="0"/>
              </a:rPr>
              <a:t>Amino Acids</a:t>
            </a:r>
          </a:p>
          <a:p>
            <a:pPr lvl="2">
              <a:buFont typeface="Wingdings" pitchFamily="2" charset="2"/>
              <a:buChar char="§"/>
            </a:pPr>
            <a:r>
              <a:rPr lang="en-US" dirty="0">
                <a:latin typeface="Calibri" pitchFamily="34" charset="0"/>
              </a:rPr>
              <a:t> Crystalline amino acids concentration : 3.5 – 20 %</a:t>
            </a:r>
          </a:p>
          <a:p>
            <a:pPr lvl="2">
              <a:buFont typeface="Wingdings" pitchFamily="2" charset="2"/>
              <a:buChar char="§"/>
            </a:pPr>
            <a:r>
              <a:rPr lang="en-US" dirty="0">
                <a:latin typeface="Calibri" pitchFamily="34" charset="0"/>
              </a:rPr>
              <a:t> 4 Kcal/g : should be counted as part of the energy intake</a:t>
            </a:r>
          </a:p>
          <a:p>
            <a:pPr eaLnBrk="1" hangingPunct="1"/>
            <a:r>
              <a:rPr lang="en-US" sz="3600" b="1" dirty="0" smtClean="0">
                <a:solidFill>
                  <a:srgbClr val="000099"/>
                </a:solidFill>
                <a:latin typeface="Calibri" pitchFamily="34" charset="0"/>
              </a:rPr>
              <a:t>  Intravenous Fat Emulsions (IVFE)</a:t>
            </a:r>
          </a:p>
          <a:p>
            <a:pPr lvl="2">
              <a:buFont typeface="Wingdings" pitchFamily="2" charset="2"/>
              <a:buChar char="§"/>
            </a:pPr>
            <a:r>
              <a:rPr lang="en-US" sz="2400" dirty="0" smtClean="0">
                <a:latin typeface="Calibri" pitchFamily="34" charset="0"/>
              </a:rPr>
              <a:t>soybean oil, </a:t>
            </a:r>
            <a:r>
              <a:rPr lang="en-US" dirty="0">
                <a:latin typeface="Calibri" pitchFamily="34" charset="0"/>
              </a:rPr>
              <a:t>s</a:t>
            </a:r>
            <a:r>
              <a:rPr lang="en-US" dirty="0" smtClean="0">
                <a:latin typeface="Calibri" pitchFamily="34" charset="0"/>
              </a:rPr>
              <a:t>afflower </a:t>
            </a:r>
            <a:r>
              <a:rPr lang="en-US" dirty="0">
                <a:latin typeface="Calibri" pitchFamily="34" charset="0"/>
              </a:rPr>
              <a:t>oil, </a:t>
            </a:r>
            <a:r>
              <a:rPr lang="en-US" dirty="0" smtClean="0">
                <a:latin typeface="Calibri" pitchFamily="34" charset="0"/>
              </a:rPr>
              <a:t>MCT/LCT, olive oil, fish oil</a:t>
            </a:r>
            <a:endParaRPr lang="en-US" sz="2400" dirty="0" smtClean="0">
              <a:latin typeface="Calibri" pitchFamily="34" charset="0"/>
            </a:endParaRPr>
          </a:p>
          <a:p>
            <a:pPr lvl="2" eaLnBrk="1" hangingPunct="1">
              <a:buFont typeface="Wingdings" pitchFamily="2" charset="2"/>
              <a:buChar char="§"/>
            </a:pPr>
            <a:r>
              <a:rPr lang="en-US" sz="2400" dirty="0" smtClean="0">
                <a:latin typeface="Calibri" pitchFamily="34" charset="0"/>
              </a:rPr>
              <a:t> 10 % </a:t>
            </a:r>
            <a:r>
              <a:rPr lang="en-US" sz="2400" dirty="0" smtClean="0">
                <a:latin typeface="Calibri" pitchFamily="34" charset="0"/>
                <a:sym typeface="Wingdings" pitchFamily="2" charset="2"/>
              </a:rPr>
              <a:t>  1.1 Kcal/ ml</a:t>
            </a:r>
          </a:p>
          <a:p>
            <a:pPr lvl="2" eaLnBrk="1" hangingPunct="1">
              <a:buFont typeface="Wingdings" pitchFamily="2" charset="2"/>
              <a:buChar char="§"/>
            </a:pPr>
            <a:r>
              <a:rPr lang="en-US" sz="2400" dirty="0" smtClean="0">
                <a:latin typeface="Calibri" pitchFamily="34" charset="0"/>
                <a:sym typeface="Wingdings" pitchFamily="2" charset="2"/>
              </a:rPr>
              <a:t> 20 %   2.0 Kcal/ ml</a:t>
            </a:r>
            <a:endParaRPr lang="en-US" sz="2400" dirty="0" smtClean="0">
              <a:latin typeface="Calibri" pitchFamily="34" charset="0"/>
            </a:endParaRPr>
          </a:p>
          <a:p>
            <a:pPr marL="36576" indent="0" eaLnBrk="1" hangingPunct="1">
              <a:buNone/>
            </a:pPr>
            <a:endParaRPr lang="en-US" sz="2400" dirty="0" smtClean="0">
              <a:latin typeface="Calibri" pitchFamily="34" charset="0"/>
            </a:endParaRPr>
          </a:p>
        </p:txBody>
      </p:sp>
      <p:sp>
        <p:nvSpPr>
          <p:cNvPr id="3" name="Slide Number Placeholder 2"/>
          <p:cNvSpPr>
            <a:spLocks noGrp="1"/>
          </p:cNvSpPr>
          <p:nvPr>
            <p:ph type="sldNum" sz="quarter" idx="12"/>
          </p:nvPr>
        </p:nvSpPr>
        <p:spPr/>
        <p:txBody>
          <a:bodyPr/>
          <a:lstStyle/>
          <a:p>
            <a:fld id="{3F7EC1BB-3B74-414E-AEF6-730223DEF44C}" type="slidenum">
              <a:rPr lang="en-US" smtClean="0">
                <a:solidFill>
                  <a:srgbClr val="646B86">
                    <a:shade val="50000"/>
                  </a:srgbClr>
                </a:solidFill>
              </a:rPr>
              <a:pPr/>
              <a:t>22</a:t>
            </a:fld>
            <a:endParaRPr lang="en-US">
              <a:solidFill>
                <a:srgbClr val="646B86">
                  <a:shade val="50000"/>
                </a:srgbClr>
              </a:solidFill>
            </a:endParaRPr>
          </a:p>
        </p:txBody>
      </p:sp>
      <p:sp>
        <p:nvSpPr>
          <p:cNvPr id="5" name="TextBox 4"/>
          <p:cNvSpPr txBox="1"/>
          <p:nvPr/>
        </p:nvSpPr>
        <p:spPr>
          <a:xfrm>
            <a:off x="228600" y="6550223"/>
            <a:ext cx="8458200" cy="307777"/>
          </a:xfrm>
          <a:prstGeom prst="rect">
            <a:avLst/>
          </a:prstGeom>
          <a:noFill/>
        </p:spPr>
        <p:txBody>
          <a:bodyPr wrap="square" rtlCol="0">
            <a:spAutoFit/>
          </a:bodyPr>
          <a:lstStyle/>
          <a:p>
            <a:pPr algn="r"/>
            <a:r>
              <a:rPr lang="en-US" sz="1400" dirty="0" err="1">
                <a:solidFill>
                  <a:prstClr val="black"/>
                </a:solidFill>
              </a:rPr>
              <a:t>Heimburger</a:t>
            </a:r>
            <a:r>
              <a:rPr lang="en-US" sz="1400" dirty="0">
                <a:solidFill>
                  <a:prstClr val="black"/>
                </a:solidFill>
              </a:rPr>
              <a:t> DC, </a:t>
            </a:r>
            <a:r>
              <a:rPr lang="en-US" sz="1400" dirty="0" err="1">
                <a:solidFill>
                  <a:prstClr val="black"/>
                </a:solidFill>
              </a:rPr>
              <a:t>Ard</a:t>
            </a:r>
            <a:r>
              <a:rPr lang="en-US" sz="1400" dirty="0">
                <a:solidFill>
                  <a:prstClr val="black"/>
                </a:solidFill>
              </a:rPr>
              <a:t> JD (</a:t>
            </a:r>
            <a:r>
              <a:rPr lang="en-US" sz="1400" dirty="0" err="1">
                <a:solidFill>
                  <a:prstClr val="black"/>
                </a:solidFill>
              </a:rPr>
              <a:t>eds</a:t>
            </a:r>
            <a:r>
              <a:rPr lang="en-US" sz="1400" dirty="0">
                <a:solidFill>
                  <a:prstClr val="black"/>
                </a:solidFill>
              </a:rPr>
              <a:t>): Handbook of clinical nutrition, 4</a:t>
            </a:r>
            <a:r>
              <a:rPr lang="en-US" sz="1400" baseline="30000" dirty="0">
                <a:solidFill>
                  <a:prstClr val="black"/>
                </a:solidFill>
              </a:rPr>
              <a:t>th</a:t>
            </a:r>
            <a:r>
              <a:rPr lang="en-US" sz="1400" dirty="0">
                <a:solidFill>
                  <a:prstClr val="black"/>
                </a:solidFill>
              </a:rPr>
              <a:t> </a:t>
            </a:r>
            <a:r>
              <a:rPr lang="en-US" sz="1400" dirty="0" err="1">
                <a:solidFill>
                  <a:prstClr val="black"/>
                </a:solidFill>
              </a:rPr>
              <a:t>ed</a:t>
            </a:r>
            <a:r>
              <a:rPr lang="en-US" sz="1400" dirty="0">
                <a:solidFill>
                  <a:prstClr val="black"/>
                </a:solidFill>
              </a:rPr>
              <a:t>, 2006.</a:t>
            </a:r>
          </a:p>
        </p:txBody>
      </p:sp>
    </p:spTree>
    <p:extLst>
      <p:ext uri="{BB962C8B-B14F-4D97-AF65-F5344CB8AC3E}">
        <p14:creationId xmlns:p14="http://schemas.microsoft.com/office/powerpoint/2010/main" val="26075926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710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710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107">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7107">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7107">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7107">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7107">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7107">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710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3147510" cy="722864"/>
          </a:xfrm>
        </p:spPr>
        <p:txBody>
          <a:bodyPr>
            <a:noAutofit/>
          </a:bodyPr>
          <a:lstStyle/>
          <a:p>
            <a:r>
              <a:rPr lang="en-US" sz="4400" b="1" dirty="0" smtClean="0">
                <a:solidFill>
                  <a:srgbClr val="000099"/>
                </a:solidFill>
              </a:rPr>
              <a:t>PN Exercise</a:t>
            </a:r>
            <a:endParaRPr lang="en-US" sz="4400" b="1" dirty="0">
              <a:solidFill>
                <a:srgbClr val="000099"/>
              </a:solidFill>
            </a:endParaRPr>
          </a:p>
        </p:txBody>
      </p:sp>
      <p:sp>
        <p:nvSpPr>
          <p:cNvPr id="3" name="Content Placeholder 2"/>
          <p:cNvSpPr>
            <a:spLocks noGrp="1"/>
          </p:cNvSpPr>
          <p:nvPr>
            <p:ph idx="1"/>
          </p:nvPr>
        </p:nvSpPr>
        <p:spPr>
          <a:xfrm>
            <a:off x="685800" y="1295400"/>
            <a:ext cx="7543800" cy="1524000"/>
          </a:xfrm>
          <a:solidFill>
            <a:schemeClr val="accent5">
              <a:lumMod val="20000"/>
              <a:lumOff val="80000"/>
            </a:schemeClr>
          </a:solidFill>
        </p:spPr>
        <p:txBody>
          <a:bodyPr>
            <a:noAutofit/>
          </a:bodyPr>
          <a:lstStyle/>
          <a:p>
            <a:pPr marL="68580" lvl="0" indent="0">
              <a:buNone/>
            </a:pPr>
            <a:r>
              <a:rPr lang="en-US" sz="2800" b="1" dirty="0" smtClean="0"/>
              <a:t>2-in-1PN </a:t>
            </a:r>
            <a:r>
              <a:rPr lang="en-US" sz="2800" b="1" dirty="0"/>
              <a:t>solution </a:t>
            </a:r>
            <a:r>
              <a:rPr lang="en-US" sz="2800" b="1" dirty="0" smtClean="0"/>
              <a:t>of: 10% amino acids 500 ml </a:t>
            </a:r>
          </a:p>
          <a:p>
            <a:pPr marL="68580" lvl="0" indent="0">
              <a:buNone/>
            </a:pPr>
            <a:r>
              <a:rPr lang="en-US" sz="2800" b="1" dirty="0" smtClean="0"/>
              <a:t>+ 10% </a:t>
            </a:r>
            <a:r>
              <a:rPr lang="en-US" sz="2800" b="1" dirty="0"/>
              <a:t>dextrose </a:t>
            </a:r>
            <a:r>
              <a:rPr lang="en-US" sz="2800" b="1" dirty="0" smtClean="0"/>
              <a:t>solution 1,000 ml</a:t>
            </a:r>
          </a:p>
          <a:p>
            <a:pPr marL="68580" lvl="0" indent="0">
              <a:buNone/>
            </a:pPr>
            <a:r>
              <a:rPr lang="en-US" sz="2800" b="1" dirty="0" smtClean="0"/>
              <a:t>Total calories = ?</a:t>
            </a:r>
            <a:endParaRPr lang="en-US" sz="2800" b="1" dirty="0"/>
          </a:p>
          <a:p>
            <a:pPr marL="68580" indent="0">
              <a:buNone/>
            </a:pPr>
            <a:endParaRPr lang="en-US" sz="2800" b="1" dirty="0"/>
          </a:p>
        </p:txBody>
      </p:sp>
      <p:sp>
        <p:nvSpPr>
          <p:cNvPr id="5" name="Slide Number Placeholder 4"/>
          <p:cNvSpPr>
            <a:spLocks noGrp="1"/>
          </p:cNvSpPr>
          <p:nvPr>
            <p:ph type="sldNum" sz="quarter" idx="12"/>
          </p:nvPr>
        </p:nvSpPr>
        <p:spPr/>
        <p:txBody>
          <a:bodyPr/>
          <a:lstStyle/>
          <a:p>
            <a:fld id="{3F7EC1BB-3B74-414E-AEF6-730223DEF44C}" type="slidenum">
              <a:rPr lang="en-US" smtClean="0">
                <a:solidFill>
                  <a:srgbClr val="3B3B3B">
                    <a:shade val="50000"/>
                  </a:srgbClr>
                </a:solidFill>
              </a:rPr>
              <a:pPr/>
              <a:t>23</a:t>
            </a:fld>
            <a:endParaRPr lang="en-US">
              <a:solidFill>
                <a:srgbClr val="3B3B3B">
                  <a:shade val="50000"/>
                </a:srgbClr>
              </a:solidFill>
            </a:endParaRPr>
          </a:p>
        </p:txBody>
      </p:sp>
    </p:spTree>
    <p:extLst>
      <p:ext uri="{BB962C8B-B14F-4D97-AF65-F5344CB8AC3E}">
        <p14:creationId xmlns:p14="http://schemas.microsoft.com/office/powerpoint/2010/main" val="17037269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3147510" cy="722864"/>
          </a:xfrm>
        </p:spPr>
        <p:txBody>
          <a:bodyPr>
            <a:noAutofit/>
          </a:bodyPr>
          <a:lstStyle/>
          <a:p>
            <a:r>
              <a:rPr lang="en-US" sz="4400" b="1" dirty="0" smtClean="0">
                <a:solidFill>
                  <a:srgbClr val="3333CC"/>
                </a:solidFill>
              </a:rPr>
              <a:t>PN Exercise</a:t>
            </a:r>
            <a:endParaRPr lang="en-US" sz="4400" b="1" dirty="0">
              <a:solidFill>
                <a:srgbClr val="3333CC"/>
              </a:solidFill>
            </a:endParaRPr>
          </a:p>
        </p:txBody>
      </p:sp>
      <p:sp>
        <p:nvSpPr>
          <p:cNvPr id="3" name="Content Placeholder 2"/>
          <p:cNvSpPr>
            <a:spLocks noGrp="1"/>
          </p:cNvSpPr>
          <p:nvPr>
            <p:ph idx="1"/>
          </p:nvPr>
        </p:nvSpPr>
        <p:spPr>
          <a:xfrm>
            <a:off x="685800" y="1295400"/>
            <a:ext cx="7543800" cy="1524000"/>
          </a:xfrm>
          <a:solidFill>
            <a:schemeClr val="accent5">
              <a:lumMod val="20000"/>
              <a:lumOff val="80000"/>
            </a:schemeClr>
          </a:solidFill>
        </p:spPr>
        <p:txBody>
          <a:bodyPr>
            <a:noAutofit/>
          </a:bodyPr>
          <a:lstStyle/>
          <a:p>
            <a:pPr marL="68580" lvl="0" indent="0">
              <a:buNone/>
            </a:pPr>
            <a:r>
              <a:rPr lang="en-US" sz="2800" b="1" dirty="0" smtClean="0"/>
              <a:t>2-in-1PN </a:t>
            </a:r>
            <a:r>
              <a:rPr lang="en-US" sz="2800" b="1" dirty="0"/>
              <a:t>solution </a:t>
            </a:r>
            <a:r>
              <a:rPr lang="en-US" sz="2800" b="1" dirty="0" smtClean="0"/>
              <a:t>of: 10% amino acids 500 ml + 10% </a:t>
            </a:r>
            <a:r>
              <a:rPr lang="en-US" sz="2800" b="1" dirty="0"/>
              <a:t>dextrose </a:t>
            </a:r>
            <a:r>
              <a:rPr lang="en-US" sz="2800" b="1" dirty="0" smtClean="0"/>
              <a:t>solution 1,000 ml</a:t>
            </a:r>
          </a:p>
          <a:p>
            <a:pPr marL="68580" lvl="0" indent="0">
              <a:buNone/>
            </a:pPr>
            <a:r>
              <a:rPr lang="en-US" sz="2800" b="1" dirty="0" smtClean="0"/>
              <a:t>Total calories = ?</a:t>
            </a:r>
            <a:endParaRPr lang="en-US" sz="2800" b="1" dirty="0"/>
          </a:p>
          <a:p>
            <a:pPr marL="68580" indent="0">
              <a:buNone/>
            </a:pPr>
            <a:endParaRPr lang="en-US" sz="2800" b="1" dirty="0"/>
          </a:p>
        </p:txBody>
      </p:sp>
      <p:sp>
        <p:nvSpPr>
          <p:cNvPr id="5" name="TextBox 4"/>
          <p:cNvSpPr txBox="1"/>
          <p:nvPr/>
        </p:nvSpPr>
        <p:spPr>
          <a:xfrm>
            <a:off x="1371600" y="2971800"/>
            <a:ext cx="6858000" cy="3453253"/>
          </a:xfrm>
          <a:prstGeom prst="rect">
            <a:avLst/>
          </a:prstGeom>
          <a:noFill/>
        </p:spPr>
        <p:txBody>
          <a:bodyPr wrap="square" rtlCol="0">
            <a:spAutoFit/>
          </a:bodyPr>
          <a:lstStyle/>
          <a:p>
            <a:pPr marL="285750" indent="-285750">
              <a:lnSpc>
                <a:spcPct val="120000"/>
              </a:lnSpc>
              <a:buFont typeface="Arial" pitchFamily="34" charset="0"/>
              <a:buChar char="•"/>
            </a:pPr>
            <a:r>
              <a:rPr lang="en-US" sz="2600" dirty="0" smtClean="0">
                <a:solidFill>
                  <a:prstClr val="black"/>
                </a:solidFill>
              </a:rPr>
              <a:t>Amino acid solution</a:t>
            </a:r>
          </a:p>
          <a:p>
            <a:pPr>
              <a:lnSpc>
                <a:spcPct val="120000"/>
              </a:lnSpc>
            </a:pPr>
            <a:r>
              <a:rPr lang="en-US" sz="2600" dirty="0">
                <a:solidFill>
                  <a:prstClr val="black"/>
                </a:solidFill>
              </a:rPr>
              <a:t>	</a:t>
            </a:r>
            <a:r>
              <a:rPr lang="en-US" sz="2600" dirty="0" smtClean="0">
                <a:solidFill>
                  <a:prstClr val="black"/>
                </a:solidFill>
              </a:rPr>
              <a:t>= 10% x 500  </a:t>
            </a:r>
            <a:br>
              <a:rPr lang="en-US" sz="2600" dirty="0" smtClean="0">
                <a:solidFill>
                  <a:prstClr val="black"/>
                </a:solidFill>
              </a:rPr>
            </a:br>
            <a:r>
              <a:rPr lang="en-US" sz="2600" dirty="0">
                <a:solidFill>
                  <a:prstClr val="black"/>
                </a:solidFill>
              </a:rPr>
              <a:t>	</a:t>
            </a:r>
            <a:r>
              <a:rPr lang="en-US" sz="2600" dirty="0" smtClean="0">
                <a:solidFill>
                  <a:prstClr val="black"/>
                </a:solidFill>
              </a:rPr>
              <a:t>=  50 g </a:t>
            </a:r>
            <a:r>
              <a:rPr lang="en-US" sz="2600" dirty="0" smtClean="0">
                <a:solidFill>
                  <a:prstClr val="black"/>
                </a:solidFill>
                <a:sym typeface="Wingdings" pitchFamily="2" charset="2"/>
              </a:rPr>
              <a:t> x 4 Kcal/g = 200 Kcal</a:t>
            </a:r>
          </a:p>
          <a:p>
            <a:pPr marL="285750" indent="-285750">
              <a:lnSpc>
                <a:spcPct val="120000"/>
              </a:lnSpc>
              <a:buFont typeface="Arial" pitchFamily="34" charset="0"/>
              <a:buChar char="•"/>
            </a:pPr>
            <a:r>
              <a:rPr lang="en-US" sz="2600" dirty="0" smtClean="0">
                <a:solidFill>
                  <a:prstClr val="black"/>
                </a:solidFill>
                <a:sym typeface="Wingdings" pitchFamily="2" charset="2"/>
              </a:rPr>
              <a:t>Dextrose solution</a:t>
            </a:r>
            <a:r>
              <a:rPr lang="en-US" sz="2600" dirty="0" smtClean="0">
                <a:solidFill>
                  <a:prstClr val="black"/>
                </a:solidFill>
              </a:rPr>
              <a:t> </a:t>
            </a:r>
          </a:p>
          <a:p>
            <a:pPr>
              <a:lnSpc>
                <a:spcPct val="120000"/>
              </a:lnSpc>
            </a:pPr>
            <a:r>
              <a:rPr lang="en-US" sz="2600" dirty="0">
                <a:solidFill>
                  <a:prstClr val="black"/>
                </a:solidFill>
              </a:rPr>
              <a:t>	</a:t>
            </a:r>
            <a:r>
              <a:rPr lang="en-US" sz="2600" dirty="0" smtClean="0">
                <a:solidFill>
                  <a:prstClr val="black"/>
                </a:solidFill>
              </a:rPr>
              <a:t>=   10% x 1,000 </a:t>
            </a:r>
            <a:br>
              <a:rPr lang="en-US" sz="2600" dirty="0" smtClean="0">
                <a:solidFill>
                  <a:prstClr val="black"/>
                </a:solidFill>
              </a:rPr>
            </a:br>
            <a:r>
              <a:rPr lang="en-US" sz="2600" dirty="0" smtClean="0">
                <a:solidFill>
                  <a:prstClr val="black"/>
                </a:solidFill>
              </a:rPr>
              <a:t>	=   100 g </a:t>
            </a:r>
            <a:r>
              <a:rPr lang="en-US" sz="2600" dirty="0" smtClean="0">
                <a:solidFill>
                  <a:prstClr val="black"/>
                </a:solidFill>
                <a:sym typeface="Wingdings" pitchFamily="2" charset="2"/>
              </a:rPr>
              <a:t> x 3.4 Kcal/g  = 340 Kcal</a:t>
            </a:r>
          </a:p>
          <a:p>
            <a:pPr marL="342900" indent="-342900">
              <a:lnSpc>
                <a:spcPct val="120000"/>
              </a:lnSpc>
              <a:buFont typeface="Arial" pitchFamily="34" charset="0"/>
              <a:buChar char="•"/>
            </a:pPr>
            <a:r>
              <a:rPr lang="en-US" sz="2600" dirty="0" smtClean="0">
                <a:solidFill>
                  <a:prstClr val="black"/>
                </a:solidFill>
                <a:sym typeface="Wingdings" pitchFamily="2" charset="2"/>
              </a:rPr>
              <a:t>Total calories = 200 + 340 = 540 Kcal</a:t>
            </a:r>
            <a:endParaRPr lang="en-US" sz="2600" dirty="0">
              <a:solidFill>
                <a:prstClr val="black"/>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3B3B3B">
                    <a:shade val="50000"/>
                  </a:srgbClr>
                </a:solidFill>
              </a:rPr>
              <a:pPr/>
              <a:t>24</a:t>
            </a:fld>
            <a:endParaRPr lang="en-US">
              <a:solidFill>
                <a:srgbClr val="3B3B3B">
                  <a:shade val="50000"/>
                </a:srgbClr>
              </a:solidFill>
            </a:endParaRPr>
          </a:p>
        </p:txBody>
      </p:sp>
    </p:spTree>
    <p:extLst>
      <p:ext uri="{BB962C8B-B14F-4D97-AF65-F5344CB8AC3E}">
        <p14:creationId xmlns:p14="http://schemas.microsoft.com/office/powerpoint/2010/main" val="23969555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Shape 218"/>
          <p:cNvSpPr>
            <a:spLocks noGrp="1"/>
          </p:cNvSpPr>
          <p:nvPr>
            <p:ph type="title"/>
          </p:nvPr>
        </p:nvSpPr>
        <p:spPr>
          <a:xfrm>
            <a:off x="892969" y="30456"/>
            <a:ext cx="7358063" cy="1006352"/>
          </a:xfrm>
          <a:prstGeom prst="rect">
            <a:avLst/>
          </a:prstGeom>
        </p:spPr>
        <p:txBody>
          <a:bodyPr>
            <a:normAutofit/>
          </a:bodyPr>
          <a:lstStyle/>
          <a:p>
            <a:pPr algn="ctr">
              <a:defRPr sz="1800" b="0" spc="0">
                <a:solidFill>
                  <a:srgbClr val="000000"/>
                </a:solidFill>
              </a:defRPr>
            </a:pPr>
            <a:r>
              <a:rPr lang="en-US" sz="4000" b="1" spc="-101" dirty="0" smtClean="0">
                <a:solidFill>
                  <a:srgbClr val="000000"/>
                </a:solidFill>
              </a:rPr>
              <a:t>All-in-1 </a:t>
            </a:r>
            <a:r>
              <a:rPr lang="en-US" sz="4000" b="1" spc="-101" dirty="0">
                <a:solidFill>
                  <a:srgbClr val="000000"/>
                </a:solidFill>
              </a:rPr>
              <a:t>C</a:t>
            </a:r>
            <a:r>
              <a:rPr sz="4000" b="1" spc="-101" dirty="0" smtClean="0">
                <a:solidFill>
                  <a:srgbClr val="000000"/>
                </a:solidFill>
              </a:rPr>
              <a:t>ommercial </a:t>
            </a:r>
            <a:r>
              <a:rPr lang="en-US" sz="4000" b="1" u="sng" spc="-101" dirty="0" smtClean="0">
                <a:solidFill>
                  <a:srgbClr val="0033CC"/>
                </a:solidFill>
                <a:effectLst>
                  <a:outerShdw blurRad="38100" dist="38100" dir="2700000" algn="tl">
                    <a:srgbClr val="000000">
                      <a:alpha val="43137"/>
                    </a:srgbClr>
                  </a:outerShdw>
                </a:effectLst>
              </a:rPr>
              <a:t>Peripheral</a:t>
            </a:r>
            <a:r>
              <a:rPr lang="en-US" sz="4000" b="1" spc="-101" dirty="0" smtClean="0">
                <a:solidFill>
                  <a:srgbClr val="000000"/>
                </a:solidFill>
              </a:rPr>
              <a:t> </a:t>
            </a:r>
            <a:r>
              <a:rPr sz="4000" b="1" spc="-101" dirty="0" smtClean="0">
                <a:solidFill>
                  <a:srgbClr val="000000"/>
                </a:solidFill>
              </a:rPr>
              <a:t>PN</a:t>
            </a:r>
            <a:endParaRPr sz="4000" b="1" spc="-101" dirty="0">
              <a:solidFill>
                <a:srgbClr val="000000"/>
              </a:solidFill>
            </a:endParaRPr>
          </a:p>
        </p:txBody>
      </p:sp>
      <p:pic>
        <p:nvPicPr>
          <p:cNvPr id="219" name="Screen Shot 2558-06-07 at 8.29.49 PM.png"/>
          <p:cNvPicPr/>
          <p:nvPr/>
        </p:nvPicPr>
        <p:blipFill>
          <a:blip r:embed="rId2">
            <a:extLst/>
          </a:blip>
          <a:stretch>
            <a:fillRect/>
          </a:stretch>
        </p:blipFill>
        <p:spPr>
          <a:xfrm>
            <a:off x="0" y="990600"/>
            <a:ext cx="9144000" cy="5867399"/>
          </a:xfrm>
          <a:prstGeom prst="rect">
            <a:avLst/>
          </a:prstGeom>
          <a:ln w="12700">
            <a:miter lim="400000"/>
          </a:ln>
        </p:spPr>
      </p:pic>
      <p:sp>
        <p:nvSpPr>
          <p:cNvPr id="222" name="Shape 222"/>
          <p:cNvSpPr/>
          <p:nvPr/>
        </p:nvSpPr>
        <p:spPr>
          <a:xfrm>
            <a:off x="4264041" y="3032601"/>
            <a:ext cx="72196" cy="349131"/>
          </a:xfrm>
          <a:prstGeom prst="rect">
            <a:avLst/>
          </a:prstGeom>
          <a:ln w="12700">
            <a:miter lim="400000"/>
          </a:ln>
        </p:spPr>
        <p:txBody>
          <a:bodyPr wrap="none" lIns="35717" tIns="35717" rIns="35717" bIns="35717" anchor="ctr">
            <a:spAutoFit/>
          </a:bodyPr>
          <a:lstStyle/>
          <a:p>
            <a:endParaRPr>
              <a:solidFill>
                <a:prstClr val="black"/>
              </a:solidFill>
            </a:endParaRPr>
          </a:p>
        </p:txBody>
      </p:sp>
      <p:sp>
        <p:nvSpPr>
          <p:cNvPr id="2" name="Rounded Rectangle 1"/>
          <p:cNvSpPr/>
          <p:nvPr/>
        </p:nvSpPr>
        <p:spPr>
          <a:xfrm>
            <a:off x="0" y="1681822"/>
            <a:ext cx="9144000" cy="31487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ounded Rectangle 8"/>
          <p:cNvSpPr/>
          <p:nvPr/>
        </p:nvSpPr>
        <p:spPr>
          <a:xfrm>
            <a:off x="3505200" y="1320452"/>
            <a:ext cx="5638800" cy="31487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Rounded Rectangle 9"/>
          <p:cNvSpPr/>
          <p:nvPr/>
        </p:nvSpPr>
        <p:spPr>
          <a:xfrm>
            <a:off x="1676400" y="2352124"/>
            <a:ext cx="7315200" cy="31487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52955900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Shape 225"/>
          <p:cNvSpPr>
            <a:spLocks noGrp="1"/>
          </p:cNvSpPr>
          <p:nvPr>
            <p:ph type="title"/>
          </p:nvPr>
        </p:nvSpPr>
        <p:spPr>
          <a:xfrm>
            <a:off x="685800" y="76200"/>
            <a:ext cx="7467600" cy="858753"/>
          </a:xfrm>
          <a:prstGeom prst="rect">
            <a:avLst/>
          </a:prstGeom>
        </p:spPr>
        <p:txBody>
          <a:bodyPr>
            <a:normAutofit/>
          </a:bodyPr>
          <a:lstStyle/>
          <a:p>
            <a:pPr lvl="0" algn="ctr">
              <a:defRPr sz="1800" b="0" spc="0">
                <a:solidFill>
                  <a:srgbClr val="000000"/>
                </a:solidFill>
              </a:defRPr>
            </a:pPr>
            <a:r>
              <a:rPr lang="en-US" sz="4000" b="1" spc="-101" dirty="0" smtClean="0">
                <a:solidFill>
                  <a:srgbClr val="000000"/>
                </a:solidFill>
              </a:rPr>
              <a:t>All-in-1 </a:t>
            </a:r>
            <a:r>
              <a:rPr lang="en-US" sz="4000" b="1" spc="-101" dirty="0">
                <a:solidFill>
                  <a:srgbClr val="000000"/>
                </a:solidFill>
              </a:rPr>
              <a:t>C</a:t>
            </a:r>
            <a:r>
              <a:rPr sz="4000" b="1" spc="-101" dirty="0" smtClean="0">
                <a:solidFill>
                  <a:srgbClr val="000000"/>
                </a:solidFill>
              </a:rPr>
              <a:t>ommercial </a:t>
            </a:r>
            <a:r>
              <a:rPr lang="en-US" sz="4000" b="1" u="sng" spc="-101" dirty="0" smtClean="0">
                <a:solidFill>
                  <a:srgbClr val="0033CC"/>
                </a:solidFill>
              </a:rPr>
              <a:t>Central</a:t>
            </a:r>
            <a:r>
              <a:rPr lang="en-US" sz="4000" b="1" spc="-101" dirty="0" smtClean="0">
                <a:solidFill>
                  <a:srgbClr val="000000"/>
                </a:solidFill>
              </a:rPr>
              <a:t> </a:t>
            </a:r>
            <a:r>
              <a:rPr sz="4000" b="1" spc="-101" dirty="0" smtClean="0">
                <a:solidFill>
                  <a:srgbClr val="000000"/>
                </a:solidFill>
              </a:rPr>
              <a:t>PN</a:t>
            </a:r>
            <a:endParaRPr sz="4000" b="1" spc="-101" dirty="0">
              <a:solidFill>
                <a:srgbClr val="000000"/>
              </a:solidFill>
            </a:endParaRPr>
          </a:p>
        </p:txBody>
      </p:sp>
      <p:pic>
        <p:nvPicPr>
          <p:cNvPr id="227" name="Screen Shot 2558-06-07 at 8.30.17 PM.png"/>
          <p:cNvPicPr/>
          <p:nvPr/>
        </p:nvPicPr>
        <p:blipFill>
          <a:blip r:embed="rId2">
            <a:extLst/>
          </a:blip>
          <a:stretch>
            <a:fillRect/>
          </a:stretch>
        </p:blipFill>
        <p:spPr>
          <a:xfrm>
            <a:off x="1650" y="954053"/>
            <a:ext cx="9140700" cy="5903947"/>
          </a:xfrm>
          <a:prstGeom prst="rect">
            <a:avLst/>
          </a:prstGeom>
          <a:ln w="12700">
            <a:miter lim="400000"/>
          </a:ln>
        </p:spPr>
      </p:pic>
      <p:sp>
        <p:nvSpPr>
          <p:cNvPr id="8" name="Rounded Rectangle 7"/>
          <p:cNvSpPr/>
          <p:nvPr/>
        </p:nvSpPr>
        <p:spPr>
          <a:xfrm>
            <a:off x="0" y="1681822"/>
            <a:ext cx="9144000" cy="31487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ounded Rectangle 8"/>
          <p:cNvSpPr/>
          <p:nvPr/>
        </p:nvSpPr>
        <p:spPr>
          <a:xfrm>
            <a:off x="3429000" y="1320452"/>
            <a:ext cx="5715000" cy="31487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Rounded Rectangle 9"/>
          <p:cNvSpPr/>
          <p:nvPr/>
        </p:nvSpPr>
        <p:spPr>
          <a:xfrm>
            <a:off x="1600200" y="2336626"/>
            <a:ext cx="7542150" cy="31487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413764730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534400" cy="1087754"/>
          </a:xfrm>
          <a:solidFill>
            <a:schemeClr val="accent3">
              <a:lumMod val="40000"/>
              <a:lumOff val="60000"/>
            </a:schemeClr>
          </a:solidFill>
        </p:spPr>
        <p:txBody>
          <a:bodyPr>
            <a:noAutofit/>
          </a:bodyPr>
          <a:lstStyle/>
          <a:p>
            <a:pPr marL="54864" indent="0" algn="ctr" eaLnBrk="1" fontAlgn="auto" hangingPunct="1">
              <a:lnSpc>
                <a:spcPct val="85000"/>
              </a:lnSpc>
              <a:spcAft>
                <a:spcPts val="0"/>
              </a:spcAft>
              <a:defRPr/>
            </a:pPr>
            <a:r>
              <a:rPr lang="en-US" sz="2800" b="1" dirty="0" smtClean="0"/>
              <a:t>Requirements for Maintenance </a:t>
            </a:r>
            <a:br>
              <a:rPr lang="en-US" sz="2800" b="1" dirty="0" smtClean="0"/>
            </a:br>
            <a:r>
              <a:rPr lang="en-US" sz="2800" b="1" dirty="0" smtClean="0"/>
              <a:t>ENTERAL </a:t>
            </a:r>
            <a:r>
              <a:rPr lang="en-US" sz="2800" b="1" dirty="0"/>
              <a:t>V</a:t>
            </a:r>
            <a:r>
              <a:rPr lang="en-US" sz="2800" b="1" dirty="0" smtClean="0"/>
              <a:t>itamin and Trace Element Intakes for Adults</a:t>
            </a:r>
            <a:r>
              <a:rPr lang="en-US" sz="3200" b="1" dirty="0" smtClean="0"/>
              <a:t/>
            </a:r>
            <a:br>
              <a:rPr lang="en-US" sz="3200" b="1" dirty="0" smtClean="0"/>
            </a:br>
            <a:r>
              <a:rPr lang="en-US" sz="3200" b="1" dirty="0" smtClean="0">
                <a:latin typeface="Calibri" pitchFamily="34" charset="0"/>
              </a:rPr>
              <a:t>: </a:t>
            </a:r>
            <a:r>
              <a:rPr lang="en-US" sz="2000" b="1" dirty="0" smtClean="0">
                <a:latin typeface="Calibri" pitchFamily="34" charset="0"/>
              </a:rPr>
              <a:t>For maintaining already normal circulating vitamin levels</a:t>
            </a:r>
            <a:endParaRPr lang="en-US" sz="2000" b="1" dirty="0"/>
          </a:p>
        </p:txBody>
      </p:sp>
      <p:sp>
        <p:nvSpPr>
          <p:cNvPr id="50179" name="Content Placeholder 2"/>
          <p:cNvSpPr>
            <a:spLocks noGrp="1"/>
          </p:cNvSpPr>
          <p:nvPr>
            <p:ph idx="1"/>
          </p:nvPr>
        </p:nvSpPr>
        <p:spPr>
          <a:xfrm>
            <a:off x="457200" y="1447800"/>
            <a:ext cx="8229600" cy="4525963"/>
          </a:xfrm>
        </p:spPr>
        <p:txBody>
          <a:bodyPr/>
          <a:lstStyle/>
          <a:p>
            <a:pPr eaLnBrk="1" hangingPunct="1">
              <a:buFont typeface="Wingdings 2" pitchFamily="18" charset="2"/>
              <a:buNone/>
            </a:pPr>
            <a:r>
              <a:rPr lang="en-US" sz="1800" smtClean="0">
                <a:latin typeface="Calibri" pitchFamily="34" charset="0"/>
              </a:rPr>
              <a:t>     </a:t>
            </a:r>
          </a:p>
        </p:txBody>
      </p:sp>
      <p:graphicFrame>
        <p:nvGraphicFramePr>
          <p:cNvPr id="4" name="Table 3"/>
          <p:cNvGraphicFramePr>
            <a:graphicFrameLocks noGrp="1"/>
          </p:cNvGraphicFramePr>
          <p:nvPr>
            <p:extLst>
              <p:ext uri="{D42A27DB-BD31-4B8C-83A1-F6EECF244321}">
                <p14:modId xmlns:p14="http://schemas.microsoft.com/office/powerpoint/2010/main" val="4104737098"/>
              </p:ext>
            </p:extLst>
          </p:nvPr>
        </p:nvGraphicFramePr>
        <p:xfrm>
          <a:off x="228600" y="1371600"/>
          <a:ext cx="8762999" cy="5121237"/>
        </p:xfrm>
        <a:graphic>
          <a:graphicData uri="http://schemas.openxmlformats.org/drawingml/2006/table">
            <a:tbl>
              <a:tblPr firstRow="1" bandRow="1">
                <a:tableStyleId>{7DF18680-E054-41AD-8BC1-D1AEF772440D}</a:tableStyleId>
              </a:tblPr>
              <a:tblGrid>
                <a:gridCol w="2590800"/>
                <a:gridCol w="1981200"/>
                <a:gridCol w="2362200"/>
                <a:gridCol w="1828799"/>
              </a:tblGrid>
              <a:tr h="365805">
                <a:tc>
                  <a:txBody>
                    <a:bodyPr/>
                    <a:lstStyle/>
                    <a:p>
                      <a:pPr algn="ctr"/>
                      <a:r>
                        <a:rPr lang="en-US" sz="1800" dirty="0" smtClean="0"/>
                        <a:t>Vitamins</a:t>
                      </a:r>
                      <a:endParaRPr lang="en-US" sz="1800" dirty="0">
                        <a:latin typeface="Calibri" pitchFamily="34" charset="0"/>
                      </a:endParaRPr>
                    </a:p>
                  </a:txBody>
                  <a:tcPr marT="45726" marB="45726"/>
                </a:tc>
                <a:tc>
                  <a:txBody>
                    <a:bodyPr/>
                    <a:lstStyle/>
                    <a:p>
                      <a:pPr algn="ctr"/>
                      <a:r>
                        <a:rPr lang="en-US" sz="1800" dirty="0" smtClean="0"/>
                        <a:t>Requirements</a:t>
                      </a:r>
                      <a:endParaRPr lang="en-US" sz="1800" dirty="0">
                        <a:latin typeface="Calibri" pitchFamily="34" charset="0"/>
                      </a:endParaRPr>
                    </a:p>
                  </a:txBody>
                  <a:tcPr marT="45726" marB="45726"/>
                </a:tc>
                <a:tc>
                  <a:txBody>
                    <a:bodyPr/>
                    <a:lstStyle/>
                    <a:p>
                      <a:pPr algn="ctr"/>
                      <a:r>
                        <a:rPr lang="en-US" sz="1800" dirty="0" smtClean="0">
                          <a:latin typeface="Calibri" pitchFamily="34" charset="0"/>
                        </a:rPr>
                        <a:t>Trace</a:t>
                      </a:r>
                      <a:r>
                        <a:rPr lang="en-US" sz="1800" baseline="0" dirty="0" smtClean="0">
                          <a:latin typeface="Calibri" pitchFamily="34" charset="0"/>
                        </a:rPr>
                        <a:t> Elements</a:t>
                      </a:r>
                      <a:endParaRPr lang="en-US" sz="1800" dirty="0">
                        <a:latin typeface="Calibri" pitchFamily="34" charset="0"/>
                      </a:endParaRPr>
                    </a:p>
                  </a:txBody>
                  <a:tcPr marT="45726" marB="45726">
                    <a:solidFill>
                      <a:schemeClr val="accent4">
                        <a:lumMod val="75000"/>
                      </a:schemeClr>
                    </a:solidFill>
                  </a:tcPr>
                </a:tc>
                <a:tc>
                  <a:txBody>
                    <a:bodyPr/>
                    <a:lstStyle/>
                    <a:p>
                      <a:pPr algn="ctr"/>
                      <a:r>
                        <a:rPr lang="en-US" sz="1800" dirty="0" smtClean="0">
                          <a:latin typeface="Calibri" pitchFamily="34" charset="0"/>
                        </a:rPr>
                        <a:t>Requirements*</a:t>
                      </a:r>
                      <a:endParaRPr lang="en-US" sz="1800" dirty="0">
                        <a:latin typeface="Calibri" pitchFamily="34" charset="0"/>
                      </a:endParaRPr>
                    </a:p>
                  </a:txBody>
                  <a:tcPr marT="45726" marB="45726">
                    <a:solidFill>
                      <a:schemeClr val="accent4">
                        <a:lumMod val="75000"/>
                      </a:schemeClr>
                    </a:solidFill>
                  </a:tcPr>
                </a:tc>
              </a:tr>
              <a:tr h="365805">
                <a:tc>
                  <a:txBody>
                    <a:bodyPr/>
                    <a:lstStyle/>
                    <a:p>
                      <a:pPr algn="l"/>
                      <a:r>
                        <a:rPr lang="en-US" sz="1800" dirty="0" smtClean="0"/>
                        <a:t>Vitamin A</a:t>
                      </a:r>
                      <a:endParaRPr lang="en-US" sz="1800" dirty="0">
                        <a:latin typeface="Calibri" pitchFamily="34" charset="0"/>
                      </a:endParaRPr>
                    </a:p>
                  </a:txBody>
                  <a:tcPr marT="45726" marB="45726"/>
                </a:tc>
                <a:tc>
                  <a:txBody>
                    <a:bodyPr/>
                    <a:lstStyle/>
                    <a:p>
                      <a:pPr algn="ctr"/>
                      <a:r>
                        <a:rPr lang="en-US" sz="1800" dirty="0" smtClean="0"/>
                        <a:t>700</a:t>
                      </a:r>
                      <a:r>
                        <a:rPr lang="en-US" sz="1800" baseline="0" dirty="0" smtClean="0"/>
                        <a:t> - </a:t>
                      </a:r>
                      <a:r>
                        <a:rPr lang="en-US" sz="1800" dirty="0" smtClean="0"/>
                        <a:t>900 </a:t>
                      </a:r>
                      <a:r>
                        <a:rPr lang="el-GR" sz="1800" dirty="0" smtClean="0"/>
                        <a:t>μ</a:t>
                      </a:r>
                      <a:r>
                        <a:rPr lang="en-US" sz="1800" dirty="0" smtClean="0"/>
                        <a:t>g </a:t>
                      </a:r>
                      <a:endParaRPr lang="en-US" sz="1800" dirty="0">
                        <a:latin typeface="Calibri" pitchFamily="34" charset="0"/>
                      </a:endParaRPr>
                    </a:p>
                  </a:txBody>
                  <a:tcPr marT="45726" marB="45726"/>
                </a:tc>
                <a:tc>
                  <a:txBody>
                    <a:bodyPr/>
                    <a:lstStyle/>
                    <a:p>
                      <a:pPr algn="l"/>
                      <a:r>
                        <a:rPr lang="en-US" sz="1800" dirty="0" smtClean="0">
                          <a:latin typeface="Calibri" pitchFamily="34" charset="0"/>
                        </a:rPr>
                        <a:t>Chromium</a:t>
                      </a:r>
                      <a:endParaRPr lang="en-US" sz="1800" dirty="0">
                        <a:latin typeface="Calibri" pitchFamily="34" charset="0"/>
                      </a:endParaRPr>
                    </a:p>
                  </a:txBody>
                  <a:tcPr marT="45726" marB="45726">
                    <a:solidFill>
                      <a:schemeClr val="accent4">
                        <a:lumMod val="40000"/>
                        <a:lumOff val="60000"/>
                      </a:schemeClr>
                    </a:solidFill>
                  </a:tcPr>
                </a:tc>
                <a:tc>
                  <a:txBody>
                    <a:bodyPr/>
                    <a:lstStyle/>
                    <a:p>
                      <a:pPr algn="ctr"/>
                      <a:r>
                        <a:rPr lang="en-US" sz="1800" dirty="0" smtClean="0">
                          <a:latin typeface="Calibri" pitchFamily="34" charset="0"/>
                        </a:rPr>
                        <a:t>25 – 35 mcg</a:t>
                      </a:r>
                      <a:endParaRPr lang="en-US" sz="1800" dirty="0">
                        <a:latin typeface="Calibri" pitchFamily="34" charset="0"/>
                      </a:endParaRPr>
                    </a:p>
                  </a:txBody>
                  <a:tcPr marT="45726" marB="45726">
                    <a:solidFill>
                      <a:schemeClr val="accent4">
                        <a:lumMod val="40000"/>
                        <a:lumOff val="60000"/>
                      </a:schemeClr>
                    </a:solidFill>
                  </a:tcPr>
                </a:tc>
              </a:tr>
              <a:tr h="365805">
                <a:tc>
                  <a:txBody>
                    <a:bodyPr/>
                    <a:lstStyle/>
                    <a:p>
                      <a:pPr algn="l"/>
                      <a:r>
                        <a:rPr lang="en-US" sz="1800" dirty="0" smtClean="0"/>
                        <a:t>Thiamin ( Vitamin</a:t>
                      </a:r>
                      <a:r>
                        <a:rPr lang="en-US" sz="1800" baseline="0" dirty="0" smtClean="0"/>
                        <a:t> B1 )</a:t>
                      </a:r>
                      <a:endParaRPr lang="en-US" sz="1800" dirty="0">
                        <a:latin typeface="Calibri" pitchFamily="34" charset="0"/>
                      </a:endParaRPr>
                    </a:p>
                  </a:txBody>
                  <a:tcPr marT="45726" marB="45726"/>
                </a:tc>
                <a:tc>
                  <a:txBody>
                    <a:bodyPr/>
                    <a:lstStyle/>
                    <a:p>
                      <a:pPr algn="ctr"/>
                      <a:r>
                        <a:rPr lang="en-US" sz="1800" dirty="0" smtClean="0"/>
                        <a:t>1.1-1.2</a:t>
                      </a:r>
                      <a:r>
                        <a:rPr lang="en-US" sz="1800" baseline="0" dirty="0" smtClean="0"/>
                        <a:t> </a:t>
                      </a:r>
                      <a:r>
                        <a:rPr lang="en-US" sz="1800" dirty="0" smtClean="0"/>
                        <a:t> mg</a:t>
                      </a:r>
                      <a:endParaRPr lang="en-US" sz="1800" dirty="0">
                        <a:latin typeface="Calibri" pitchFamily="34" charset="0"/>
                      </a:endParaRPr>
                    </a:p>
                  </a:txBody>
                  <a:tcPr marT="45726" marB="45726"/>
                </a:tc>
                <a:tc>
                  <a:txBody>
                    <a:bodyPr/>
                    <a:lstStyle/>
                    <a:p>
                      <a:pPr algn="l"/>
                      <a:r>
                        <a:rPr lang="en-US" sz="1800" dirty="0" smtClean="0">
                          <a:latin typeface="Calibri" pitchFamily="34" charset="0"/>
                        </a:rPr>
                        <a:t>Copper</a:t>
                      </a:r>
                      <a:endParaRPr lang="en-US" sz="1800" dirty="0">
                        <a:latin typeface="Calibri" pitchFamily="34" charset="0"/>
                      </a:endParaRPr>
                    </a:p>
                  </a:txBody>
                  <a:tcPr marT="45726" marB="45726">
                    <a:solidFill>
                      <a:schemeClr val="accent4">
                        <a:lumMod val="20000"/>
                        <a:lumOff val="80000"/>
                      </a:schemeClr>
                    </a:solidFill>
                  </a:tcPr>
                </a:tc>
                <a:tc>
                  <a:txBody>
                    <a:bodyPr/>
                    <a:lstStyle/>
                    <a:p>
                      <a:pPr algn="ctr"/>
                      <a:r>
                        <a:rPr lang="en-US" sz="1800" dirty="0" smtClean="0">
                          <a:latin typeface="Calibri" pitchFamily="34" charset="0"/>
                        </a:rPr>
                        <a:t>900 mcg</a:t>
                      </a:r>
                      <a:endParaRPr lang="en-US" sz="1800" dirty="0">
                        <a:latin typeface="Calibri" pitchFamily="34" charset="0"/>
                      </a:endParaRPr>
                    </a:p>
                  </a:txBody>
                  <a:tcPr marT="45726" marB="45726">
                    <a:solidFill>
                      <a:schemeClr val="accent4">
                        <a:lumMod val="20000"/>
                        <a:lumOff val="80000"/>
                      </a:schemeClr>
                    </a:solidFill>
                  </a:tcPr>
                </a:tc>
              </a:tr>
              <a:tr h="365805">
                <a:tc>
                  <a:txBody>
                    <a:bodyPr/>
                    <a:lstStyle/>
                    <a:p>
                      <a:pPr algn="l"/>
                      <a:r>
                        <a:rPr lang="en-US" sz="1800" dirty="0" smtClean="0"/>
                        <a:t>Riboflavin ( Vitamin</a:t>
                      </a:r>
                      <a:r>
                        <a:rPr lang="en-US" sz="1800" baseline="0" dirty="0" smtClean="0"/>
                        <a:t> B2 )</a:t>
                      </a:r>
                      <a:endParaRPr lang="en-US" sz="1800" dirty="0">
                        <a:latin typeface="Calibri" pitchFamily="34" charset="0"/>
                      </a:endParaRPr>
                    </a:p>
                  </a:txBody>
                  <a:tcPr marT="45726" marB="45726"/>
                </a:tc>
                <a:tc>
                  <a:txBody>
                    <a:bodyPr/>
                    <a:lstStyle/>
                    <a:p>
                      <a:pPr algn="ctr"/>
                      <a:r>
                        <a:rPr lang="en-US" sz="1800" dirty="0" smtClean="0"/>
                        <a:t>1.1-1.3</a:t>
                      </a:r>
                      <a:r>
                        <a:rPr lang="en-US" sz="1800" baseline="0" dirty="0" smtClean="0"/>
                        <a:t> </a:t>
                      </a:r>
                      <a:r>
                        <a:rPr lang="en-US" sz="1800" dirty="0" smtClean="0"/>
                        <a:t> mg</a:t>
                      </a:r>
                      <a:endParaRPr lang="en-US" sz="1800" dirty="0">
                        <a:latin typeface="Calibri" pitchFamily="34" charset="0"/>
                      </a:endParaRPr>
                    </a:p>
                  </a:txBody>
                  <a:tcPr marT="45726" marB="45726"/>
                </a:tc>
                <a:tc>
                  <a:txBody>
                    <a:bodyPr/>
                    <a:lstStyle/>
                    <a:p>
                      <a:pPr algn="l"/>
                      <a:r>
                        <a:rPr lang="en-US" sz="1800" dirty="0" smtClean="0">
                          <a:latin typeface="Calibri" pitchFamily="34" charset="0"/>
                        </a:rPr>
                        <a:t>Fluoride</a:t>
                      </a:r>
                      <a:endParaRPr lang="en-US" sz="1800" dirty="0">
                        <a:latin typeface="Calibri" pitchFamily="34" charset="0"/>
                      </a:endParaRPr>
                    </a:p>
                  </a:txBody>
                  <a:tcPr marT="45726" marB="45726">
                    <a:solidFill>
                      <a:schemeClr val="accent4">
                        <a:lumMod val="40000"/>
                        <a:lumOff val="60000"/>
                      </a:schemeClr>
                    </a:solidFill>
                  </a:tcPr>
                </a:tc>
                <a:tc>
                  <a:txBody>
                    <a:bodyPr/>
                    <a:lstStyle/>
                    <a:p>
                      <a:pPr algn="ctr"/>
                      <a:r>
                        <a:rPr lang="en-US" sz="1800" dirty="0" smtClean="0">
                          <a:latin typeface="Calibri" pitchFamily="34" charset="0"/>
                        </a:rPr>
                        <a:t>3-4 mg</a:t>
                      </a:r>
                      <a:endParaRPr lang="en-US" sz="1800" dirty="0">
                        <a:latin typeface="Calibri" pitchFamily="34" charset="0"/>
                      </a:endParaRPr>
                    </a:p>
                  </a:txBody>
                  <a:tcPr marT="45726" marB="45726">
                    <a:solidFill>
                      <a:schemeClr val="accent4">
                        <a:lumMod val="40000"/>
                        <a:lumOff val="60000"/>
                      </a:schemeClr>
                    </a:solidFill>
                  </a:tcPr>
                </a:tc>
              </a:tr>
              <a:tr h="365805">
                <a:tc>
                  <a:txBody>
                    <a:bodyPr/>
                    <a:lstStyle/>
                    <a:p>
                      <a:pPr algn="l"/>
                      <a:r>
                        <a:rPr lang="en-US" sz="1800" dirty="0" smtClean="0"/>
                        <a:t>Niacin ( Vitamin</a:t>
                      </a:r>
                      <a:r>
                        <a:rPr lang="en-US" sz="1800" baseline="0" dirty="0" smtClean="0"/>
                        <a:t> B3 )</a:t>
                      </a:r>
                      <a:endParaRPr lang="en-US" sz="1800" dirty="0">
                        <a:latin typeface="Calibri" pitchFamily="34" charset="0"/>
                      </a:endParaRPr>
                    </a:p>
                  </a:txBody>
                  <a:tcPr marT="45726" marB="45726"/>
                </a:tc>
                <a:tc>
                  <a:txBody>
                    <a:bodyPr/>
                    <a:lstStyle/>
                    <a:p>
                      <a:pPr algn="ctr"/>
                      <a:r>
                        <a:rPr lang="en-US" sz="1800" dirty="0" smtClean="0"/>
                        <a:t>14-16 mg</a:t>
                      </a:r>
                      <a:endParaRPr lang="en-US" sz="1800" dirty="0">
                        <a:latin typeface="Calibri" pitchFamily="34" charset="0"/>
                      </a:endParaRPr>
                    </a:p>
                  </a:txBody>
                  <a:tcPr marT="45726" marB="45726"/>
                </a:tc>
                <a:tc>
                  <a:txBody>
                    <a:bodyPr/>
                    <a:lstStyle/>
                    <a:p>
                      <a:pPr algn="l"/>
                      <a:r>
                        <a:rPr lang="en-US" sz="1800" dirty="0" smtClean="0">
                          <a:latin typeface="Calibri" pitchFamily="34" charset="0"/>
                        </a:rPr>
                        <a:t>Iodine</a:t>
                      </a:r>
                      <a:endParaRPr lang="en-US" sz="1800" dirty="0">
                        <a:latin typeface="Calibri" pitchFamily="34" charset="0"/>
                      </a:endParaRPr>
                    </a:p>
                  </a:txBody>
                  <a:tcPr marT="45726" marB="45726">
                    <a:solidFill>
                      <a:schemeClr val="accent4">
                        <a:lumMod val="20000"/>
                        <a:lumOff val="80000"/>
                      </a:schemeClr>
                    </a:solidFill>
                  </a:tcPr>
                </a:tc>
                <a:tc>
                  <a:txBody>
                    <a:bodyPr/>
                    <a:lstStyle/>
                    <a:p>
                      <a:pPr algn="ctr"/>
                      <a:r>
                        <a:rPr lang="en-US" sz="1800" dirty="0" smtClean="0">
                          <a:latin typeface="Calibri" pitchFamily="34" charset="0"/>
                        </a:rPr>
                        <a:t>150 mcg</a:t>
                      </a:r>
                      <a:endParaRPr lang="en-US" sz="1800" dirty="0">
                        <a:latin typeface="Calibri" pitchFamily="34" charset="0"/>
                      </a:endParaRPr>
                    </a:p>
                  </a:txBody>
                  <a:tcPr marT="45726" marB="45726">
                    <a:solidFill>
                      <a:schemeClr val="accent4">
                        <a:lumMod val="20000"/>
                        <a:lumOff val="80000"/>
                      </a:schemeClr>
                    </a:solidFill>
                  </a:tcPr>
                </a:tc>
              </a:tr>
              <a:tr h="365805">
                <a:tc>
                  <a:txBody>
                    <a:bodyPr/>
                    <a:lstStyle/>
                    <a:p>
                      <a:pPr algn="l"/>
                      <a:r>
                        <a:rPr lang="en-US" sz="1800" dirty="0" smtClean="0"/>
                        <a:t>Pyridoxine ( Vitamin</a:t>
                      </a:r>
                      <a:r>
                        <a:rPr lang="en-US" sz="1800" baseline="0" dirty="0" smtClean="0"/>
                        <a:t> B6 )</a:t>
                      </a:r>
                      <a:endParaRPr lang="en-US" sz="1800" dirty="0">
                        <a:latin typeface="Calibri" pitchFamily="34" charset="0"/>
                      </a:endParaRPr>
                    </a:p>
                  </a:txBody>
                  <a:tcPr marT="45726" marB="45726"/>
                </a:tc>
                <a:tc>
                  <a:txBody>
                    <a:bodyPr/>
                    <a:lstStyle/>
                    <a:p>
                      <a:pPr algn="ctr"/>
                      <a:r>
                        <a:rPr lang="en-US" sz="1800" dirty="0" smtClean="0"/>
                        <a:t>1.7</a:t>
                      </a:r>
                      <a:r>
                        <a:rPr lang="en-US" sz="1800" baseline="0" dirty="0" smtClean="0"/>
                        <a:t> </a:t>
                      </a:r>
                      <a:r>
                        <a:rPr lang="en-US" sz="1800" dirty="0" smtClean="0"/>
                        <a:t> mg</a:t>
                      </a:r>
                      <a:endParaRPr lang="en-US" sz="1800" dirty="0">
                        <a:latin typeface="Calibri" pitchFamily="34" charset="0"/>
                      </a:endParaRPr>
                    </a:p>
                  </a:txBody>
                  <a:tcPr marT="45726" marB="45726"/>
                </a:tc>
                <a:tc>
                  <a:txBody>
                    <a:bodyPr/>
                    <a:lstStyle/>
                    <a:p>
                      <a:pPr algn="l"/>
                      <a:r>
                        <a:rPr lang="en-US" sz="1800" dirty="0" smtClean="0">
                          <a:latin typeface="Calibri" pitchFamily="34" charset="0"/>
                        </a:rPr>
                        <a:t>Iron</a:t>
                      </a:r>
                      <a:endParaRPr lang="en-US" sz="1800" dirty="0">
                        <a:latin typeface="Calibri" pitchFamily="34" charset="0"/>
                      </a:endParaRPr>
                    </a:p>
                  </a:txBody>
                  <a:tcPr marT="45726" marB="45726">
                    <a:solidFill>
                      <a:schemeClr val="accent4">
                        <a:lumMod val="40000"/>
                        <a:lumOff val="60000"/>
                      </a:schemeClr>
                    </a:solidFill>
                  </a:tcPr>
                </a:tc>
                <a:tc>
                  <a:txBody>
                    <a:bodyPr/>
                    <a:lstStyle/>
                    <a:p>
                      <a:pPr algn="ctr"/>
                      <a:r>
                        <a:rPr lang="en-US" sz="1800" dirty="0" smtClean="0">
                          <a:latin typeface="Calibri" pitchFamily="34" charset="0"/>
                        </a:rPr>
                        <a:t>8 or 18**</a:t>
                      </a:r>
                      <a:r>
                        <a:rPr lang="en-US" sz="1800" baseline="0" dirty="0" smtClean="0">
                          <a:latin typeface="Calibri" pitchFamily="34" charset="0"/>
                        </a:rPr>
                        <a:t> mg</a:t>
                      </a:r>
                      <a:endParaRPr lang="en-US" sz="1800" dirty="0">
                        <a:latin typeface="Calibri" pitchFamily="34" charset="0"/>
                      </a:endParaRPr>
                    </a:p>
                  </a:txBody>
                  <a:tcPr marT="45726" marB="45726">
                    <a:solidFill>
                      <a:schemeClr val="accent4">
                        <a:lumMod val="40000"/>
                        <a:lumOff val="60000"/>
                      </a:schemeClr>
                    </a:solidFill>
                  </a:tcPr>
                </a:tc>
              </a:tr>
              <a:tr h="365805">
                <a:tc>
                  <a:txBody>
                    <a:bodyPr/>
                    <a:lstStyle/>
                    <a:p>
                      <a:pPr algn="l"/>
                      <a:r>
                        <a:rPr lang="en-US" sz="1800" dirty="0" err="1" smtClean="0"/>
                        <a:t>Pantothenic</a:t>
                      </a:r>
                      <a:r>
                        <a:rPr lang="en-US" sz="1800" dirty="0" smtClean="0"/>
                        <a:t> acid</a:t>
                      </a:r>
                      <a:endParaRPr lang="en-US" sz="1800" dirty="0">
                        <a:latin typeface="Calibri" pitchFamily="34" charset="0"/>
                      </a:endParaRPr>
                    </a:p>
                  </a:txBody>
                  <a:tcPr marT="45726" marB="45726"/>
                </a:tc>
                <a:tc>
                  <a:txBody>
                    <a:bodyPr/>
                    <a:lstStyle/>
                    <a:p>
                      <a:pPr algn="ctr"/>
                      <a:r>
                        <a:rPr lang="en-US" sz="1800" dirty="0" smtClean="0"/>
                        <a:t>5 mg</a:t>
                      </a:r>
                      <a:endParaRPr lang="en-US" sz="1800" dirty="0">
                        <a:latin typeface="Calibri" pitchFamily="34" charset="0"/>
                      </a:endParaRPr>
                    </a:p>
                  </a:txBody>
                  <a:tcPr marT="45726" marB="45726"/>
                </a:tc>
                <a:tc>
                  <a:txBody>
                    <a:bodyPr/>
                    <a:lstStyle/>
                    <a:p>
                      <a:pPr algn="l"/>
                      <a:r>
                        <a:rPr lang="en-US" sz="1800" dirty="0" smtClean="0">
                          <a:latin typeface="Calibri" pitchFamily="34" charset="0"/>
                        </a:rPr>
                        <a:t>Manganese</a:t>
                      </a:r>
                      <a:endParaRPr lang="en-US" sz="1800" dirty="0">
                        <a:latin typeface="Calibri" pitchFamily="34" charset="0"/>
                      </a:endParaRPr>
                    </a:p>
                  </a:txBody>
                  <a:tcPr marT="45726" marB="45726">
                    <a:solidFill>
                      <a:schemeClr val="accent4">
                        <a:lumMod val="20000"/>
                        <a:lumOff val="80000"/>
                      </a:schemeClr>
                    </a:solidFill>
                  </a:tcPr>
                </a:tc>
                <a:tc>
                  <a:txBody>
                    <a:bodyPr/>
                    <a:lstStyle/>
                    <a:p>
                      <a:pPr algn="ctr"/>
                      <a:r>
                        <a:rPr lang="en-US" sz="1800" dirty="0" smtClean="0">
                          <a:latin typeface="Calibri" pitchFamily="34" charset="0"/>
                        </a:rPr>
                        <a:t>1.8 – 2.3 mg</a:t>
                      </a:r>
                      <a:endParaRPr lang="en-US" sz="1800" dirty="0">
                        <a:latin typeface="Calibri" pitchFamily="34" charset="0"/>
                      </a:endParaRPr>
                    </a:p>
                  </a:txBody>
                  <a:tcPr marT="45726" marB="45726">
                    <a:solidFill>
                      <a:schemeClr val="accent4">
                        <a:lumMod val="20000"/>
                        <a:lumOff val="80000"/>
                      </a:schemeClr>
                    </a:solidFill>
                  </a:tcPr>
                </a:tc>
              </a:tr>
              <a:tr h="365805">
                <a:tc>
                  <a:txBody>
                    <a:bodyPr/>
                    <a:lstStyle/>
                    <a:p>
                      <a:pPr algn="l"/>
                      <a:r>
                        <a:rPr lang="en-US" sz="1800" dirty="0" smtClean="0"/>
                        <a:t>Vitamin</a:t>
                      </a:r>
                      <a:r>
                        <a:rPr lang="en-US" sz="1800" baseline="0" dirty="0" smtClean="0"/>
                        <a:t> B12</a:t>
                      </a:r>
                      <a:endParaRPr lang="en-US" sz="1800" dirty="0">
                        <a:latin typeface="Calibri" pitchFamily="34" charset="0"/>
                      </a:endParaRPr>
                    </a:p>
                  </a:txBody>
                  <a:tcPr marT="45726" marB="45726"/>
                </a:tc>
                <a:tc>
                  <a:txBody>
                    <a:bodyPr/>
                    <a:lstStyle/>
                    <a:p>
                      <a:pPr algn="ctr"/>
                      <a:r>
                        <a:rPr lang="en-US" sz="1800" dirty="0" smtClean="0"/>
                        <a:t>2.4</a:t>
                      </a:r>
                      <a:r>
                        <a:rPr lang="en-US" sz="1800" baseline="0" dirty="0" smtClean="0"/>
                        <a:t> </a:t>
                      </a:r>
                      <a:r>
                        <a:rPr lang="en-US" sz="1800" dirty="0" smtClean="0"/>
                        <a:t> </a:t>
                      </a:r>
                      <a:r>
                        <a:rPr lang="el-GR" sz="1800" dirty="0" smtClean="0"/>
                        <a:t>μ</a:t>
                      </a:r>
                      <a:r>
                        <a:rPr lang="en-US" sz="1800" dirty="0" smtClean="0"/>
                        <a:t>g </a:t>
                      </a:r>
                      <a:endParaRPr lang="en-US" sz="1800" dirty="0">
                        <a:latin typeface="Calibri" pitchFamily="34" charset="0"/>
                      </a:endParaRPr>
                    </a:p>
                  </a:txBody>
                  <a:tcPr marT="45726" marB="45726"/>
                </a:tc>
                <a:tc>
                  <a:txBody>
                    <a:bodyPr/>
                    <a:lstStyle/>
                    <a:p>
                      <a:pPr algn="l"/>
                      <a:r>
                        <a:rPr lang="en-US" sz="1800" dirty="0" smtClean="0">
                          <a:latin typeface="Calibri" pitchFamily="34" charset="0"/>
                        </a:rPr>
                        <a:t>Molybdenum</a:t>
                      </a:r>
                      <a:endParaRPr lang="en-US" sz="1800" dirty="0">
                        <a:latin typeface="Calibri" pitchFamily="34" charset="0"/>
                      </a:endParaRPr>
                    </a:p>
                  </a:txBody>
                  <a:tcPr marT="45726" marB="45726">
                    <a:solidFill>
                      <a:schemeClr val="accent4">
                        <a:lumMod val="40000"/>
                        <a:lumOff val="60000"/>
                      </a:schemeClr>
                    </a:solidFill>
                  </a:tcPr>
                </a:tc>
                <a:tc>
                  <a:txBody>
                    <a:bodyPr/>
                    <a:lstStyle/>
                    <a:p>
                      <a:pPr algn="ctr"/>
                      <a:r>
                        <a:rPr lang="en-US" sz="1800" dirty="0" smtClean="0">
                          <a:latin typeface="Calibri" pitchFamily="34" charset="0"/>
                        </a:rPr>
                        <a:t>45 mcg</a:t>
                      </a:r>
                      <a:endParaRPr lang="en-US" sz="1800" dirty="0">
                        <a:latin typeface="Calibri" pitchFamily="34" charset="0"/>
                      </a:endParaRPr>
                    </a:p>
                  </a:txBody>
                  <a:tcPr marT="45726" marB="45726">
                    <a:solidFill>
                      <a:schemeClr val="accent4">
                        <a:lumMod val="40000"/>
                        <a:lumOff val="60000"/>
                      </a:schemeClr>
                    </a:solidFill>
                  </a:tcPr>
                </a:tc>
              </a:tr>
              <a:tr h="365805">
                <a:tc>
                  <a:txBody>
                    <a:bodyPr/>
                    <a:lstStyle/>
                    <a:p>
                      <a:pPr algn="l"/>
                      <a:r>
                        <a:rPr lang="en-US" sz="1800" dirty="0" smtClean="0"/>
                        <a:t>Vitamin</a:t>
                      </a:r>
                      <a:r>
                        <a:rPr lang="en-US" sz="1800" baseline="0" dirty="0" smtClean="0"/>
                        <a:t> C</a:t>
                      </a:r>
                      <a:endParaRPr lang="en-US" sz="1800" dirty="0">
                        <a:latin typeface="Calibri" pitchFamily="34" charset="0"/>
                      </a:endParaRPr>
                    </a:p>
                  </a:txBody>
                  <a:tcPr marT="45726" marB="45726"/>
                </a:tc>
                <a:tc>
                  <a:txBody>
                    <a:bodyPr/>
                    <a:lstStyle/>
                    <a:p>
                      <a:pPr algn="ctr"/>
                      <a:r>
                        <a:rPr lang="en-US" sz="1800" dirty="0" smtClean="0"/>
                        <a:t>75</a:t>
                      </a:r>
                      <a:r>
                        <a:rPr lang="en-US" sz="1800" baseline="0" dirty="0" smtClean="0"/>
                        <a:t> - 90</a:t>
                      </a:r>
                      <a:r>
                        <a:rPr lang="en-US" sz="1800" dirty="0" smtClean="0"/>
                        <a:t> mg</a:t>
                      </a:r>
                      <a:endParaRPr lang="en-US" sz="1800" dirty="0">
                        <a:latin typeface="Calibri" pitchFamily="34" charset="0"/>
                      </a:endParaRPr>
                    </a:p>
                  </a:txBody>
                  <a:tcPr marT="45726" marB="45726"/>
                </a:tc>
                <a:tc>
                  <a:txBody>
                    <a:bodyPr/>
                    <a:lstStyle/>
                    <a:p>
                      <a:pPr algn="l"/>
                      <a:r>
                        <a:rPr lang="en-US" sz="1800" dirty="0" smtClean="0">
                          <a:latin typeface="Calibri" pitchFamily="34" charset="0"/>
                        </a:rPr>
                        <a:t>Selenium</a:t>
                      </a:r>
                      <a:endParaRPr lang="en-US" sz="1800" dirty="0">
                        <a:latin typeface="Calibri" pitchFamily="34" charset="0"/>
                      </a:endParaRPr>
                    </a:p>
                  </a:txBody>
                  <a:tcPr marT="45726" marB="45726">
                    <a:solidFill>
                      <a:schemeClr val="accent4">
                        <a:lumMod val="20000"/>
                        <a:lumOff val="80000"/>
                      </a:schemeClr>
                    </a:solidFill>
                  </a:tcPr>
                </a:tc>
                <a:tc>
                  <a:txBody>
                    <a:bodyPr/>
                    <a:lstStyle/>
                    <a:p>
                      <a:pPr algn="ctr"/>
                      <a:r>
                        <a:rPr lang="en-US" sz="1800" dirty="0" smtClean="0">
                          <a:latin typeface="Calibri" pitchFamily="34" charset="0"/>
                        </a:rPr>
                        <a:t>55 mcg</a:t>
                      </a:r>
                      <a:endParaRPr lang="en-US" sz="1800" dirty="0">
                        <a:latin typeface="Calibri" pitchFamily="34" charset="0"/>
                      </a:endParaRPr>
                    </a:p>
                  </a:txBody>
                  <a:tcPr marT="45726" marB="45726">
                    <a:solidFill>
                      <a:schemeClr val="accent4">
                        <a:lumMod val="20000"/>
                        <a:lumOff val="80000"/>
                      </a:schemeClr>
                    </a:solidFill>
                  </a:tcPr>
                </a:tc>
              </a:tr>
              <a:tr h="365805">
                <a:tc>
                  <a:txBody>
                    <a:bodyPr/>
                    <a:lstStyle/>
                    <a:p>
                      <a:pPr algn="l"/>
                      <a:r>
                        <a:rPr lang="en-US" sz="1800" dirty="0" smtClean="0"/>
                        <a:t>Vitamin</a:t>
                      </a:r>
                      <a:r>
                        <a:rPr lang="en-US" sz="1800" baseline="0" dirty="0" smtClean="0"/>
                        <a:t> D</a:t>
                      </a:r>
                      <a:endParaRPr lang="en-US" sz="1800" dirty="0">
                        <a:latin typeface="Calibri" pitchFamily="34" charset="0"/>
                      </a:endParaRPr>
                    </a:p>
                  </a:txBody>
                  <a:tcPr marT="45726" marB="45726"/>
                </a:tc>
                <a:tc>
                  <a:txBody>
                    <a:bodyPr/>
                    <a:lstStyle/>
                    <a:p>
                      <a:pPr algn="ctr"/>
                      <a:r>
                        <a:rPr lang="en-US" sz="1800" dirty="0" smtClean="0"/>
                        <a:t>5 - 15 </a:t>
                      </a:r>
                      <a:r>
                        <a:rPr lang="el-GR" sz="1800" dirty="0" smtClean="0"/>
                        <a:t>μ</a:t>
                      </a:r>
                      <a:r>
                        <a:rPr lang="en-US" sz="1800" dirty="0" smtClean="0"/>
                        <a:t>g </a:t>
                      </a:r>
                      <a:endParaRPr lang="en-US" sz="1800" dirty="0">
                        <a:latin typeface="Calibri" pitchFamily="34" charset="0"/>
                      </a:endParaRPr>
                    </a:p>
                  </a:txBody>
                  <a:tcPr marT="45726" marB="45726"/>
                </a:tc>
                <a:tc>
                  <a:txBody>
                    <a:bodyPr/>
                    <a:lstStyle/>
                    <a:p>
                      <a:pPr algn="l"/>
                      <a:r>
                        <a:rPr lang="en-US" sz="1800" dirty="0" smtClean="0">
                          <a:latin typeface="Calibri" pitchFamily="34" charset="0"/>
                        </a:rPr>
                        <a:t>Zinc</a:t>
                      </a:r>
                      <a:endParaRPr lang="en-US" sz="1800" dirty="0">
                        <a:latin typeface="Calibri" pitchFamily="34" charset="0"/>
                      </a:endParaRPr>
                    </a:p>
                  </a:txBody>
                  <a:tcPr marT="45726" marB="45726">
                    <a:solidFill>
                      <a:schemeClr val="accent4">
                        <a:lumMod val="40000"/>
                        <a:lumOff val="60000"/>
                      </a:schemeClr>
                    </a:solidFill>
                  </a:tcPr>
                </a:tc>
                <a:tc>
                  <a:txBody>
                    <a:bodyPr/>
                    <a:lstStyle/>
                    <a:p>
                      <a:pPr algn="ctr"/>
                      <a:r>
                        <a:rPr lang="en-US" sz="1800" dirty="0" smtClean="0">
                          <a:latin typeface="Calibri" pitchFamily="34" charset="0"/>
                        </a:rPr>
                        <a:t>8 – 11 mg</a:t>
                      </a:r>
                      <a:endParaRPr lang="en-US" sz="1800" dirty="0">
                        <a:latin typeface="Calibri" pitchFamily="34" charset="0"/>
                      </a:endParaRPr>
                    </a:p>
                  </a:txBody>
                  <a:tcPr marT="45726" marB="45726">
                    <a:solidFill>
                      <a:schemeClr val="accent4">
                        <a:lumMod val="40000"/>
                        <a:lumOff val="60000"/>
                      </a:schemeClr>
                    </a:solidFill>
                  </a:tcPr>
                </a:tc>
              </a:tr>
              <a:tr h="365805">
                <a:tc>
                  <a:txBody>
                    <a:bodyPr/>
                    <a:lstStyle/>
                    <a:p>
                      <a:pPr algn="l"/>
                      <a:r>
                        <a:rPr lang="en-US" sz="1800" dirty="0" smtClean="0"/>
                        <a:t>Vitamin</a:t>
                      </a:r>
                      <a:r>
                        <a:rPr lang="en-US" sz="1800" baseline="0" dirty="0" smtClean="0"/>
                        <a:t> E</a:t>
                      </a:r>
                      <a:endParaRPr lang="en-US" sz="1800" dirty="0">
                        <a:latin typeface="Calibri" pitchFamily="34" charset="0"/>
                      </a:endParaRPr>
                    </a:p>
                  </a:txBody>
                  <a:tcPr marT="45726" marB="45726"/>
                </a:tc>
                <a:tc>
                  <a:txBody>
                    <a:bodyPr/>
                    <a:lstStyle/>
                    <a:p>
                      <a:pPr algn="ctr"/>
                      <a:r>
                        <a:rPr lang="en-US" sz="1800" dirty="0" smtClean="0"/>
                        <a:t>15 mg </a:t>
                      </a:r>
                      <a:endParaRPr lang="en-US" sz="1800" dirty="0">
                        <a:latin typeface="Calibri" pitchFamily="34" charset="0"/>
                      </a:endParaRPr>
                    </a:p>
                  </a:txBody>
                  <a:tcPr marT="45726" marB="45726"/>
                </a:tc>
                <a:tc>
                  <a:txBody>
                    <a:bodyPr/>
                    <a:lstStyle/>
                    <a:p>
                      <a:pPr algn="l"/>
                      <a:endParaRPr lang="en-US" sz="1800" dirty="0">
                        <a:latin typeface="Calibri" pitchFamily="34" charset="0"/>
                      </a:endParaRPr>
                    </a:p>
                  </a:txBody>
                  <a:tcPr marT="45726" marB="45726"/>
                </a:tc>
                <a:tc>
                  <a:txBody>
                    <a:bodyPr/>
                    <a:lstStyle/>
                    <a:p>
                      <a:pPr algn="ctr"/>
                      <a:endParaRPr lang="en-US" sz="1800" dirty="0">
                        <a:latin typeface="Calibri" pitchFamily="34" charset="0"/>
                      </a:endParaRPr>
                    </a:p>
                  </a:txBody>
                  <a:tcPr marT="45726" marB="45726"/>
                </a:tc>
              </a:tr>
              <a:tr h="335415">
                <a:tc>
                  <a:txBody>
                    <a:bodyPr/>
                    <a:lstStyle/>
                    <a:p>
                      <a:pPr algn="l"/>
                      <a:r>
                        <a:rPr lang="en-US" sz="1800" dirty="0" smtClean="0"/>
                        <a:t>Folic acid</a:t>
                      </a:r>
                      <a:endParaRPr lang="en-US" sz="1800" dirty="0">
                        <a:latin typeface="Calibri" pitchFamily="34" charset="0"/>
                      </a:endParaRPr>
                    </a:p>
                  </a:txBody>
                  <a:tcPr marT="45726" marB="45726"/>
                </a:tc>
                <a:tc>
                  <a:txBody>
                    <a:bodyPr/>
                    <a:lstStyle/>
                    <a:p>
                      <a:pPr algn="ctr"/>
                      <a:r>
                        <a:rPr lang="en-US" sz="1800" dirty="0" smtClean="0"/>
                        <a:t>400 </a:t>
                      </a:r>
                      <a:r>
                        <a:rPr lang="el-GR" sz="1800" dirty="0" smtClean="0"/>
                        <a:t>μ</a:t>
                      </a:r>
                      <a:r>
                        <a:rPr lang="en-US" sz="1800" dirty="0" smtClean="0"/>
                        <a:t>g </a:t>
                      </a:r>
                      <a:endParaRPr lang="en-US" sz="1800" dirty="0">
                        <a:latin typeface="Calibri" pitchFamily="34" charset="0"/>
                      </a:endParaRPr>
                    </a:p>
                  </a:txBody>
                  <a:tcPr marT="45726" marB="45726"/>
                </a:tc>
                <a:tc gridSpan="2">
                  <a:txBody>
                    <a:bodyPr/>
                    <a:lstStyle/>
                    <a:p>
                      <a:pPr algn="l"/>
                      <a:r>
                        <a:rPr lang="en-US" sz="1800" dirty="0" smtClean="0">
                          <a:latin typeface="Calibri" pitchFamily="34" charset="0"/>
                        </a:rPr>
                        <a:t>*</a:t>
                      </a:r>
                      <a:r>
                        <a:rPr lang="en-US" sz="1800" baseline="0" dirty="0" smtClean="0">
                          <a:latin typeface="Calibri" pitchFamily="34" charset="0"/>
                        </a:rPr>
                        <a:t> Assume adequate organ function</a:t>
                      </a:r>
                      <a:endParaRPr lang="en-US" sz="1800" dirty="0">
                        <a:latin typeface="Calibri" pitchFamily="34" charset="0"/>
                      </a:endParaRPr>
                    </a:p>
                  </a:txBody>
                  <a:tcPr marT="45726" marB="45726"/>
                </a:tc>
                <a:tc hMerge="1">
                  <a:txBody>
                    <a:bodyPr/>
                    <a:lstStyle/>
                    <a:p>
                      <a:pPr algn="ctr"/>
                      <a:endParaRPr lang="en-US" sz="1800" dirty="0">
                        <a:latin typeface="Calibri" pitchFamily="34" charset="0"/>
                      </a:endParaRPr>
                    </a:p>
                  </a:txBody>
                  <a:tcPr marT="45726" marB="45726"/>
                </a:tc>
              </a:tr>
              <a:tr h="365805">
                <a:tc>
                  <a:txBody>
                    <a:bodyPr/>
                    <a:lstStyle/>
                    <a:p>
                      <a:pPr algn="l"/>
                      <a:r>
                        <a:rPr lang="en-US" sz="1800" dirty="0" smtClean="0"/>
                        <a:t>Biotin</a:t>
                      </a:r>
                      <a:endParaRPr lang="en-US" sz="1800" dirty="0">
                        <a:latin typeface="Calibri" pitchFamily="34" charset="0"/>
                      </a:endParaRPr>
                    </a:p>
                  </a:txBody>
                  <a:tcPr marT="45726" marB="4572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30</a:t>
                      </a:r>
                      <a:r>
                        <a:rPr lang="en-US" sz="1800" baseline="0" dirty="0" smtClean="0"/>
                        <a:t> </a:t>
                      </a:r>
                      <a:r>
                        <a:rPr lang="el-GR" sz="1800" dirty="0" smtClean="0"/>
                        <a:t>μ</a:t>
                      </a:r>
                      <a:r>
                        <a:rPr lang="en-US" sz="1800" dirty="0" smtClean="0"/>
                        <a:t>g </a:t>
                      </a:r>
                      <a:endParaRPr lang="en-US" sz="1800" dirty="0" smtClean="0">
                        <a:latin typeface="Calibri" pitchFamily="34" charset="0"/>
                      </a:endParaRPr>
                    </a:p>
                  </a:txBody>
                  <a:tcPr marT="45726" marB="45726"/>
                </a:tc>
                <a:tc rowSpan="2"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Calibri" pitchFamily="34" charset="0"/>
                        </a:rPr>
                        <a:t>** Higher iron value intended for menstruating women</a:t>
                      </a:r>
                    </a:p>
                  </a:txBody>
                  <a:tcPr marT="45726" marB="45726"/>
                </a:tc>
                <a:tc rowSpan="2"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smtClean="0">
                        <a:latin typeface="Calibri" pitchFamily="34" charset="0"/>
                      </a:endParaRPr>
                    </a:p>
                  </a:txBody>
                  <a:tcPr marT="45726" marB="45726"/>
                </a:tc>
              </a:tr>
              <a:tr h="3658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Vitamin</a:t>
                      </a:r>
                      <a:r>
                        <a:rPr lang="en-US" sz="1800" baseline="0" dirty="0" smtClean="0"/>
                        <a:t> K </a:t>
                      </a:r>
                      <a:endParaRPr lang="en-US" sz="1800" dirty="0" smtClean="0">
                        <a:latin typeface="Calibri" pitchFamily="34" charset="0"/>
                      </a:endParaRPr>
                    </a:p>
                  </a:txBody>
                  <a:tcPr marT="45726" marB="4572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90 - 120 </a:t>
                      </a:r>
                      <a:r>
                        <a:rPr lang="el-GR" sz="1800" dirty="0" smtClean="0"/>
                        <a:t>μ</a:t>
                      </a:r>
                      <a:r>
                        <a:rPr lang="en-US" sz="1800" dirty="0" smtClean="0"/>
                        <a:t>g </a:t>
                      </a:r>
                      <a:endParaRPr lang="en-US" sz="1800" dirty="0" smtClean="0">
                        <a:latin typeface="Calibri" pitchFamily="34" charset="0"/>
                      </a:endParaRPr>
                    </a:p>
                  </a:txBody>
                  <a:tcPr marT="45726" marB="45726"/>
                </a:tc>
                <a:tc gridSpan="2"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dirty="0" smtClean="0">
                        <a:latin typeface="Calibri" pitchFamily="34" charset="0"/>
                      </a:endParaRPr>
                    </a:p>
                  </a:txBody>
                  <a:tcPr marT="45726" marB="45726"/>
                </a:tc>
                <a:tc hMerge="1"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smtClean="0">
                        <a:latin typeface="Calibri" pitchFamily="34" charset="0"/>
                      </a:endParaRPr>
                    </a:p>
                  </a:txBody>
                  <a:tcPr marT="45726" marB="45726"/>
                </a:tc>
              </a:tr>
            </a:tbl>
          </a:graphicData>
        </a:graphic>
      </p:graphicFrame>
      <p:sp>
        <p:nvSpPr>
          <p:cNvPr id="50227" name="TextBox 4"/>
          <p:cNvSpPr txBox="1">
            <a:spLocks noChangeArrowheads="1"/>
          </p:cNvSpPr>
          <p:nvPr/>
        </p:nvSpPr>
        <p:spPr bwMode="auto">
          <a:xfrm>
            <a:off x="4588933" y="6581775"/>
            <a:ext cx="44788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r>
              <a:rPr lang="en-US" sz="1200" dirty="0" smtClean="0">
                <a:solidFill>
                  <a:prstClr val="black"/>
                </a:solidFill>
                <a:latin typeface="Calibri" pitchFamily="34" charset="0"/>
              </a:rPr>
              <a:t>A.S.P.E.N. Enteral Nutrition Handbook, 2010.</a:t>
            </a:r>
            <a:endParaRPr lang="en-US" sz="1200" dirty="0">
              <a:solidFill>
                <a:prstClr val="black"/>
              </a:solidFill>
              <a:latin typeface="Calibri" pitchFamily="34" charset="0"/>
            </a:endParaRPr>
          </a:p>
        </p:txBody>
      </p:sp>
      <p:sp>
        <p:nvSpPr>
          <p:cNvPr id="5" name="Slide Number Placeholder 4"/>
          <p:cNvSpPr>
            <a:spLocks noGrp="1"/>
          </p:cNvSpPr>
          <p:nvPr>
            <p:ph type="sldNum" sz="quarter" idx="12"/>
          </p:nvPr>
        </p:nvSpPr>
        <p:spPr/>
        <p:txBody>
          <a:bodyPr/>
          <a:lstStyle/>
          <a:p>
            <a:fld id="{3F7EC1BB-3B74-414E-AEF6-730223DEF44C}" type="slidenum">
              <a:rPr lang="en-US" smtClean="0">
                <a:solidFill>
                  <a:prstClr val="black">
                    <a:tint val="75000"/>
                  </a:prstClr>
                </a:solidFill>
              </a:rPr>
              <a:pPr/>
              <a:t>27</a:t>
            </a:fld>
            <a:endParaRPr lang="en-US" dirty="0">
              <a:solidFill>
                <a:prstClr val="black">
                  <a:tint val="75000"/>
                </a:prstClr>
              </a:solidFill>
            </a:endParaRPr>
          </a:p>
        </p:txBody>
      </p:sp>
    </p:spTree>
    <p:extLst>
      <p:ext uri="{BB962C8B-B14F-4D97-AF65-F5344CB8AC3E}">
        <p14:creationId xmlns:p14="http://schemas.microsoft.com/office/powerpoint/2010/main" val="18546599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47800"/>
          </a:xfrm>
          <a:solidFill>
            <a:schemeClr val="accent3">
              <a:lumMod val="40000"/>
              <a:lumOff val="60000"/>
            </a:schemeClr>
          </a:solidFill>
        </p:spPr>
        <p:txBody>
          <a:bodyPr>
            <a:noAutofit/>
          </a:bodyPr>
          <a:lstStyle/>
          <a:p>
            <a:pPr marL="54864" indent="0" algn="ctr" eaLnBrk="1" fontAlgn="auto" hangingPunct="1">
              <a:lnSpc>
                <a:spcPct val="85000"/>
              </a:lnSpc>
              <a:spcAft>
                <a:spcPts val="0"/>
              </a:spcAft>
              <a:defRPr/>
            </a:pPr>
            <a:r>
              <a:rPr lang="en-US" sz="2800" b="1" dirty="0" smtClean="0"/>
              <a:t>Requirements for Maintenance </a:t>
            </a:r>
            <a:br>
              <a:rPr lang="en-US" sz="2800" b="1" dirty="0" smtClean="0"/>
            </a:br>
            <a:r>
              <a:rPr lang="en-US" sz="2800" b="1" dirty="0" smtClean="0"/>
              <a:t>PARENTERAL </a:t>
            </a:r>
            <a:r>
              <a:rPr lang="en-US" sz="2800" b="1" dirty="0"/>
              <a:t>V</a:t>
            </a:r>
            <a:r>
              <a:rPr lang="en-US" sz="2800" b="1" dirty="0" smtClean="0"/>
              <a:t>itamin </a:t>
            </a:r>
            <a:r>
              <a:rPr lang="en-US" sz="2800" b="1" dirty="0"/>
              <a:t>I</a:t>
            </a:r>
            <a:r>
              <a:rPr lang="en-US" sz="2800" b="1" dirty="0" smtClean="0"/>
              <a:t>ntakes</a:t>
            </a:r>
            <a:r>
              <a:rPr lang="en-US" sz="3200" b="1" dirty="0" smtClean="0"/>
              <a:t/>
            </a:r>
            <a:br>
              <a:rPr lang="en-US" sz="3200" b="1" dirty="0" smtClean="0"/>
            </a:br>
            <a:r>
              <a:rPr lang="en-US" sz="3200" b="1" dirty="0" smtClean="0">
                <a:latin typeface="Calibri" pitchFamily="34" charset="0"/>
              </a:rPr>
              <a:t>: </a:t>
            </a:r>
            <a:r>
              <a:rPr lang="en-US" sz="2000" b="1" dirty="0" smtClean="0">
                <a:latin typeface="Calibri" pitchFamily="34" charset="0"/>
              </a:rPr>
              <a:t>For maintaining already normal circulating vitamin levels</a:t>
            </a:r>
            <a:endParaRPr lang="en-US" sz="2000" b="1" dirty="0"/>
          </a:p>
        </p:txBody>
      </p:sp>
      <p:sp>
        <p:nvSpPr>
          <p:cNvPr id="50179" name="Content Placeholder 2"/>
          <p:cNvSpPr>
            <a:spLocks noGrp="1"/>
          </p:cNvSpPr>
          <p:nvPr>
            <p:ph idx="1"/>
          </p:nvPr>
        </p:nvSpPr>
        <p:spPr>
          <a:xfrm>
            <a:off x="457200" y="1447800"/>
            <a:ext cx="8229600" cy="4525963"/>
          </a:xfrm>
        </p:spPr>
        <p:txBody>
          <a:bodyPr/>
          <a:lstStyle/>
          <a:p>
            <a:pPr eaLnBrk="1" hangingPunct="1">
              <a:buFont typeface="Wingdings 2" pitchFamily="18" charset="2"/>
              <a:buNone/>
            </a:pPr>
            <a:r>
              <a:rPr lang="en-US" sz="1800" smtClean="0">
                <a:latin typeface="Calibri" pitchFamily="34" charset="0"/>
              </a:rPr>
              <a:t>     </a:t>
            </a:r>
          </a:p>
        </p:txBody>
      </p:sp>
      <p:graphicFrame>
        <p:nvGraphicFramePr>
          <p:cNvPr id="4" name="Table 3"/>
          <p:cNvGraphicFramePr>
            <a:graphicFrameLocks noGrp="1"/>
          </p:cNvGraphicFramePr>
          <p:nvPr>
            <p:extLst>
              <p:ext uri="{D42A27DB-BD31-4B8C-83A1-F6EECF244321}">
                <p14:modId xmlns:p14="http://schemas.microsoft.com/office/powerpoint/2010/main" val="3064423233"/>
              </p:ext>
            </p:extLst>
          </p:nvPr>
        </p:nvGraphicFramePr>
        <p:xfrm>
          <a:off x="1066799" y="1447800"/>
          <a:ext cx="6858001" cy="5121270"/>
        </p:xfrm>
        <a:graphic>
          <a:graphicData uri="http://schemas.openxmlformats.org/drawingml/2006/table">
            <a:tbl>
              <a:tblPr firstRow="1" bandRow="1">
                <a:tableStyleId>{7DF18680-E054-41AD-8BC1-D1AEF772440D}</a:tableStyleId>
              </a:tblPr>
              <a:tblGrid>
                <a:gridCol w="3171825"/>
                <a:gridCol w="3686176"/>
              </a:tblGrid>
              <a:tr h="365805">
                <a:tc>
                  <a:txBody>
                    <a:bodyPr/>
                    <a:lstStyle/>
                    <a:p>
                      <a:pPr algn="ctr"/>
                      <a:r>
                        <a:rPr lang="en-US" sz="1800" dirty="0" smtClean="0"/>
                        <a:t>Vitamins</a:t>
                      </a:r>
                      <a:endParaRPr lang="en-US" sz="1800" dirty="0">
                        <a:latin typeface="Calibri" pitchFamily="34" charset="0"/>
                      </a:endParaRPr>
                    </a:p>
                  </a:txBody>
                  <a:tcPr marT="45726" marB="45726"/>
                </a:tc>
                <a:tc>
                  <a:txBody>
                    <a:bodyPr/>
                    <a:lstStyle/>
                    <a:p>
                      <a:pPr algn="ctr"/>
                      <a:r>
                        <a:rPr lang="en-US" sz="1800" dirty="0" smtClean="0"/>
                        <a:t>Requirements</a:t>
                      </a:r>
                      <a:endParaRPr lang="en-US" sz="1800" dirty="0">
                        <a:latin typeface="Calibri" pitchFamily="34" charset="0"/>
                      </a:endParaRPr>
                    </a:p>
                  </a:txBody>
                  <a:tcPr marT="45726" marB="45726"/>
                </a:tc>
              </a:tr>
              <a:tr h="365805">
                <a:tc>
                  <a:txBody>
                    <a:bodyPr/>
                    <a:lstStyle/>
                    <a:p>
                      <a:pPr algn="l"/>
                      <a:r>
                        <a:rPr lang="en-US" sz="1800" dirty="0" smtClean="0"/>
                        <a:t>Vitamin A</a:t>
                      </a:r>
                      <a:endParaRPr lang="en-US" sz="1800" dirty="0">
                        <a:latin typeface="Calibri" pitchFamily="34" charset="0"/>
                      </a:endParaRPr>
                    </a:p>
                  </a:txBody>
                  <a:tcPr marT="45726" marB="45726"/>
                </a:tc>
                <a:tc>
                  <a:txBody>
                    <a:bodyPr/>
                    <a:lstStyle/>
                    <a:p>
                      <a:pPr algn="ctr"/>
                      <a:r>
                        <a:rPr lang="en-US" sz="1800" dirty="0" smtClean="0"/>
                        <a:t>3300 IU ( 990 </a:t>
                      </a:r>
                      <a:r>
                        <a:rPr lang="el-GR" sz="1800" dirty="0" smtClean="0"/>
                        <a:t>μ</a:t>
                      </a:r>
                      <a:r>
                        <a:rPr lang="en-US" sz="1800" dirty="0" smtClean="0"/>
                        <a:t>g )</a:t>
                      </a:r>
                      <a:endParaRPr lang="en-US" sz="1800" dirty="0">
                        <a:latin typeface="Calibri" pitchFamily="34" charset="0"/>
                      </a:endParaRPr>
                    </a:p>
                  </a:txBody>
                  <a:tcPr marT="45726" marB="45726"/>
                </a:tc>
              </a:tr>
              <a:tr h="365805">
                <a:tc>
                  <a:txBody>
                    <a:bodyPr/>
                    <a:lstStyle/>
                    <a:p>
                      <a:pPr algn="l"/>
                      <a:r>
                        <a:rPr lang="en-US" sz="1800" dirty="0" smtClean="0"/>
                        <a:t>Thiamin ( Vitamin</a:t>
                      </a:r>
                      <a:r>
                        <a:rPr lang="en-US" sz="1800" baseline="0" dirty="0" smtClean="0"/>
                        <a:t> B1 )</a:t>
                      </a:r>
                      <a:endParaRPr lang="en-US" sz="1800" dirty="0">
                        <a:latin typeface="Calibri" pitchFamily="34" charset="0"/>
                      </a:endParaRPr>
                    </a:p>
                  </a:txBody>
                  <a:tcPr marT="45726" marB="45726"/>
                </a:tc>
                <a:tc>
                  <a:txBody>
                    <a:bodyPr/>
                    <a:lstStyle/>
                    <a:p>
                      <a:pPr algn="ctr"/>
                      <a:r>
                        <a:rPr lang="en-US" sz="1800" dirty="0" smtClean="0"/>
                        <a:t>6 mg</a:t>
                      </a:r>
                      <a:endParaRPr lang="en-US" sz="1800" dirty="0">
                        <a:latin typeface="Calibri" pitchFamily="34" charset="0"/>
                      </a:endParaRPr>
                    </a:p>
                  </a:txBody>
                  <a:tcPr marT="45726" marB="45726"/>
                </a:tc>
              </a:tr>
              <a:tr h="365805">
                <a:tc>
                  <a:txBody>
                    <a:bodyPr/>
                    <a:lstStyle/>
                    <a:p>
                      <a:pPr algn="l"/>
                      <a:r>
                        <a:rPr lang="en-US" sz="1800" dirty="0" smtClean="0"/>
                        <a:t>Riboflavin ( Vitamin</a:t>
                      </a:r>
                      <a:r>
                        <a:rPr lang="en-US" sz="1800" baseline="0" dirty="0" smtClean="0"/>
                        <a:t> B2 )</a:t>
                      </a:r>
                      <a:endParaRPr lang="en-US" sz="1800" dirty="0">
                        <a:latin typeface="Calibri" pitchFamily="34" charset="0"/>
                      </a:endParaRPr>
                    </a:p>
                  </a:txBody>
                  <a:tcPr marT="45726" marB="45726"/>
                </a:tc>
                <a:tc>
                  <a:txBody>
                    <a:bodyPr/>
                    <a:lstStyle/>
                    <a:p>
                      <a:pPr algn="ctr"/>
                      <a:r>
                        <a:rPr lang="en-US" sz="1800" dirty="0" smtClean="0"/>
                        <a:t>3.6 mg</a:t>
                      </a:r>
                      <a:endParaRPr lang="en-US" sz="1800" dirty="0">
                        <a:latin typeface="Calibri" pitchFamily="34" charset="0"/>
                      </a:endParaRPr>
                    </a:p>
                  </a:txBody>
                  <a:tcPr marT="45726" marB="45726"/>
                </a:tc>
              </a:tr>
              <a:tr h="365805">
                <a:tc>
                  <a:txBody>
                    <a:bodyPr/>
                    <a:lstStyle/>
                    <a:p>
                      <a:pPr algn="l"/>
                      <a:r>
                        <a:rPr lang="en-US" sz="1800" dirty="0" smtClean="0"/>
                        <a:t>Niacin ( Vitamin</a:t>
                      </a:r>
                      <a:r>
                        <a:rPr lang="en-US" sz="1800" baseline="0" dirty="0" smtClean="0"/>
                        <a:t> B3 )</a:t>
                      </a:r>
                      <a:endParaRPr lang="en-US" sz="1800" dirty="0">
                        <a:latin typeface="Calibri" pitchFamily="34" charset="0"/>
                      </a:endParaRPr>
                    </a:p>
                  </a:txBody>
                  <a:tcPr marT="45726" marB="45726"/>
                </a:tc>
                <a:tc>
                  <a:txBody>
                    <a:bodyPr/>
                    <a:lstStyle/>
                    <a:p>
                      <a:pPr algn="ctr"/>
                      <a:r>
                        <a:rPr lang="en-US" sz="1800" dirty="0" smtClean="0"/>
                        <a:t>40 mg</a:t>
                      </a:r>
                      <a:endParaRPr lang="en-US" sz="1800" dirty="0">
                        <a:latin typeface="Calibri" pitchFamily="34" charset="0"/>
                      </a:endParaRPr>
                    </a:p>
                  </a:txBody>
                  <a:tcPr marT="45726" marB="45726"/>
                </a:tc>
              </a:tr>
              <a:tr h="365805">
                <a:tc>
                  <a:txBody>
                    <a:bodyPr/>
                    <a:lstStyle/>
                    <a:p>
                      <a:pPr algn="l"/>
                      <a:r>
                        <a:rPr lang="en-US" sz="1800" dirty="0" smtClean="0"/>
                        <a:t>Pyridoxine ( Vitamin</a:t>
                      </a:r>
                      <a:r>
                        <a:rPr lang="en-US" sz="1800" baseline="0" dirty="0" smtClean="0"/>
                        <a:t> B6 )</a:t>
                      </a:r>
                      <a:endParaRPr lang="en-US" sz="1800" dirty="0">
                        <a:latin typeface="Calibri" pitchFamily="34" charset="0"/>
                      </a:endParaRPr>
                    </a:p>
                  </a:txBody>
                  <a:tcPr marT="45726" marB="45726"/>
                </a:tc>
                <a:tc>
                  <a:txBody>
                    <a:bodyPr/>
                    <a:lstStyle/>
                    <a:p>
                      <a:pPr algn="ctr"/>
                      <a:r>
                        <a:rPr lang="en-US" sz="1800" dirty="0" smtClean="0"/>
                        <a:t>6 mg</a:t>
                      </a:r>
                      <a:endParaRPr lang="en-US" sz="1800" dirty="0">
                        <a:latin typeface="Calibri" pitchFamily="34" charset="0"/>
                      </a:endParaRPr>
                    </a:p>
                  </a:txBody>
                  <a:tcPr marT="45726" marB="45726"/>
                </a:tc>
              </a:tr>
              <a:tr h="365805">
                <a:tc>
                  <a:txBody>
                    <a:bodyPr/>
                    <a:lstStyle/>
                    <a:p>
                      <a:pPr algn="l"/>
                      <a:r>
                        <a:rPr lang="en-US" sz="1800" dirty="0" err="1" smtClean="0"/>
                        <a:t>Pantothenic</a:t>
                      </a:r>
                      <a:r>
                        <a:rPr lang="en-US" sz="1800" dirty="0" smtClean="0"/>
                        <a:t> acid</a:t>
                      </a:r>
                      <a:endParaRPr lang="en-US" sz="1800" dirty="0">
                        <a:latin typeface="Calibri" pitchFamily="34" charset="0"/>
                      </a:endParaRPr>
                    </a:p>
                  </a:txBody>
                  <a:tcPr marT="45726" marB="45726"/>
                </a:tc>
                <a:tc>
                  <a:txBody>
                    <a:bodyPr/>
                    <a:lstStyle/>
                    <a:p>
                      <a:pPr algn="ctr"/>
                      <a:r>
                        <a:rPr lang="en-US" sz="1800" dirty="0" smtClean="0"/>
                        <a:t>15 mg</a:t>
                      </a:r>
                      <a:endParaRPr lang="en-US" sz="1800" dirty="0">
                        <a:latin typeface="Calibri" pitchFamily="34" charset="0"/>
                      </a:endParaRPr>
                    </a:p>
                  </a:txBody>
                  <a:tcPr marT="45726" marB="45726"/>
                </a:tc>
              </a:tr>
              <a:tr h="365805">
                <a:tc>
                  <a:txBody>
                    <a:bodyPr/>
                    <a:lstStyle/>
                    <a:p>
                      <a:pPr algn="l"/>
                      <a:r>
                        <a:rPr lang="en-US" sz="1800" dirty="0" smtClean="0"/>
                        <a:t>Vitamin</a:t>
                      </a:r>
                      <a:r>
                        <a:rPr lang="en-US" sz="1800" baseline="0" dirty="0" smtClean="0"/>
                        <a:t> B12</a:t>
                      </a:r>
                      <a:endParaRPr lang="en-US" sz="1800" dirty="0">
                        <a:latin typeface="Calibri" pitchFamily="34" charset="0"/>
                      </a:endParaRPr>
                    </a:p>
                  </a:txBody>
                  <a:tcPr marT="45726" marB="45726"/>
                </a:tc>
                <a:tc>
                  <a:txBody>
                    <a:bodyPr/>
                    <a:lstStyle/>
                    <a:p>
                      <a:pPr algn="ctr"/>
                      <a:r>
                        <a:rPr lang="en-US" sz="1800" dirty="0" smtClean="0"/>
                        <a:t>5 </a:t>
                      </a:r>
                      <a:r>
                        <a:rPr lang="el-GR" sz="1800" dirty="0" smtClean="0"/>
                        <a:t>μ</a:t>
                      </a:r>
                      <a:r>
                        <a:rPr lang="en-US" sz="1800" dirty="0" smtClean="0"/>
                        <a:t>g </a:t>
                      </a:r>
                      <a:endParaRPr lang="en-US" sz="1800" dirty="0">
                        <a:latin typeface="Calibri" pitchFamily="34" charset="0"/>
                      </a:endParaRPr>
                    </a:p>
                  </a:txBody>
                  <a:tcPr marT="45726" marB="45726"/>
                </a:tc>
              </a:tr>
              <a:tr h="365805">
                <a:tc>
                  <a:txBody>
                    <a:bodyPr/>
                    <a:lstStyle/>
                    <a:p>
                      <a:pPr algn="l"/>
                      <a:r>
                        <a:rPr lang="en-US" sz="1800" dirty="0" smtClean="0"/>
                        <a:t>Vitamin</a:t>
                      </a:r>
                      <a:r>
                        <a:rPr lang="en-US" sz="1800" baseline="0" dirty="0" smtClean="0"/>
                        <a:t> C</a:t>
                      </a:r>
                      <a:endParaRPr lang="en-US" sz="1800" dirty="0">
                        <a:latin typeface="Calibri" pitchFamily="34" charset="0"/>
                      </a:endParaRPr>
                    </a:p>
                  </a:txBody>
                  <a:tcPr marT="45726" marB="45726"/>
                </a:tc>
                <a:tc>
                  <a:txBody>
                    <a:bodyPr/>
                    <a:lstStyle/>
                    <a:p>
                      <a:pPr algn="ctr"/>
                      <a:r>
                        <a:rPr lang="en-US" sz="1800" dirty="0" smtClean="0"/>
                        <a:t>200 mg</a:t>
                      </a:r>
                      <a:endParaRPr lang="en-US" sz="1800" dirty="0">
                        <a:latin typeface="Calibri" pitchFamily="34" charset="0"/>
                      </a:endParaRPr>
                    </a:p>
                  </a:txBody>
                  <a:tcPr marT="45726" marB="45726"/>
                </a:tc>
              </a:tr>
              <a:tr h="365805">
                <a:tc>
                  <a:txBody>
                    <a:bodyPr/>
                    <a:lstStyle/>
                    <a:p>
                      <a:pPr algn="l"/>
                      <a:r>
                        <a:rPr lang="en-US" sz="1800" dirty="0" smtClean="0"/>
                        <a:t>Vitamin</a:t>
                      </a:r>
                      <a:r>
                        <a:rPr lang="en-US" sz="1800" baseline="0" dirty="0" smtClean="0"/>
                        <a:t> D</a:t>
                      </a:r>
                      <a:endParaRPr lang="en-US" sz="1800" dirty="0">
                        <a:latin typeface="Calibri" pitchFamily="34" charset="0"/>
                      </a:endParaRPr>
                    </a:p>
                  </a:txBody>
                  <a:tcPr marT="45726" marB="45726"/>
                </a:tc>
                <a:tc>
                  <a:txBody>
                    <a:bodyPr/>
                    <a:lstStyle/>
                    <a:p>
                      <a:pPr algn="ctr"/>
                      <a:r>
                        <a:rPr lang="en-US" sz="1800" dirty="0" smtClean="0"/>
                        <a:t>200 IU ( 5 </a:t>
                      </a:r>
                      <a:r>
                        <a:rPr lang="el-GR" sz="1800" dirty="0" smtClean="0"/>
                        <a:t>μ</a:t>
                      </a:r>
                      <a:r>
                        <a:rPr lang="en-US" sz="1800" dirty="0" smtClean="0"/>
                        <a:t>g )</a:t>
                      </a:r>
                      <a:endParaRPr lang="en-US" sz="1800" dirty="0">
                        <a:latin typeface="Calibri" pitchFamily="34" charset="0"/>
                      </a:endParaRPr>
                    </a:p>
                  </a:txBody>
                  <a:tcPr marT="45726" marB="45726"/>
                </a:tc>
              </a:tr>
              <a:tr h="365805">
                <a:tc>
                  <a:txBody>
                    <a:bodyPr/>
                    <a:lstStyle/>
                    <a:p>
                      <a:pPr algn="l"/>
                      <a:r>
                        <a:rPr lang="en-US" sz="1800" dirty="0" smtClean="0"/>
                        <a:t>Vitamin</a:t>
                      </a:r>
                      <a:r>
                        <a:rPr lang="en-US" sz="1800" baseline="0" dirty="0" smtClean="0"/>
                        <a:t> E</a:t>
                      </a:r>
                      <a:endParaRPr lang="en-US" sz="1800" dirty="0">
                        <a:latin typeface="Calibri" pitchFamily="34" charset="0"/>
                      </a:endParaRPr>
                    </a:p>
                  </a:txBody>
                  <a:tcPr marT="45726" marB="45726"/>
                </a:tc>
                <a:tc>
                  <a:txBody>
                    <a:bodyPr/>
                    <a:lstStyle/>
                    <a:p>
                      <a:pPr algn="ctr"/>
                      <a:r>
                        <a:rPr lang="en-US" sz="1800" dirty="0" smtClean="0"/>
                        <a:t>10 mg ( 10 IU)</a:t>
                      </a:r>
                      <a:endParaRPr lang="en-US" sz="1800" dirty="0">
                        <a:latin typeface="Calibri" pitchFamily="34" charset="0"/>
                      </a:endParaRPr>
                    </a:p>
                  </a:txBody>
                  <a:tcPr marT="45726" marB="45726"/>
                </a:tc>
              </a:tr>
              <a:tr h="365805">
                <a:tc>
                  <a:txBody>
                    <a:bodyPr/>
                    <a:lstStyle/>
                    <a:p>
                      <a:pPr algn="l"/>
                      <a:r>
                        <a:rPr lang="en-US" sz="1800" dirty="0" smtClean="0"/>
                        <a:t>Folic acid</a:t>
                      </a:r>
                      <a:endParaRPr lang="en-US" sz="1800" dirty="0">
                        <a:latin typeface="Calibri" pitchFamily="34" charset="0"/>
                      </a:endParaRPr>
                    </a:p>
                  </a:txBody>
                  <a:tcPr marT="45726" marB="45726"/>
                </a:tc>
                <a:tc>
                  <a:txBody>
                    <a:bodyPr/>
                    <a:lstStyle/>
                    <a:p>
                      <a:pPr algn="ctr"/>
                      <a:r>
                        <a:rPr lang="en-US" sz="1800" dirty="0" smtClean="0"/>
                        <a:t>600 </a:t>
                      </a:r>
                      <a:r>
                        <a:rPr lang="el-GR" sz="1800" dirty="0" smtClean="0"/>
                        <a:t>μ</a:t>
                      </a:r>
                      <a:r>
                        <a:rPr lang="en-US" sz="1800" dirty="0" smtClean="0"/>
                        <a:t>g </a:t>
                      </a:r>
                      <a:endParaRPr lang="en-US" sz="1800" dirty="0">
                        <a:latin typeface="Calibri" pitchFamily="34" charset="0"/>
                      </a:endParaRPr>
                    </a:p>
                  </a:txBody>
                  <a:tcPr marT="45726" marB="45726"/>
                </a:tc>
              </a:tr>
              <a:tr h="365805">
                <a:tc>
                  <a:txBody>
                    <a:bodyPr/>
                    <a:lstStyle/>
                    <a:p>
                      <a:pPr algn="l"/>
                      <a:r>
                        <a:rPr lang="en-US" sz="1800" dirty="0" smtClean="0"/>
                        <a:t>Biotin</a:t>
                      </a:r>
                      <a:endParaRPr lang="en-US" sz="1800" dirty="0">
                        <a:latin typeface="Calibri" pitchFamily="34" charset="0"/>
                      </a:endParaRPr>
                    </a:p>
                  </a:txBody>
                  <a:tcPr marT="45726" marB="4572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60</a:t>
                      </a:r>
                      <a:r>
                        <a:rPr lang="en-US" sz="1800" baseline="0" dirty="0" smtClean="0"/>
                        <a:t> </a:t>
                      </a:r>
                      <a:r>
                        <a:rPr lang="el-GR" sz="1800" dirty="0" smtClean="0"/>
                        <a:t>μ</a:t>
                      </a:r>
                      <a:r>
                        <a:rPr lang="en-US" sz="1800" dirty="0" smtClean="0"/>
                        <a:t>g </a:t>
                      </a:r>
                      <a:endParaRPr lang="en-US" sz="1800" dirty="0" smtClean="0">
                        <a:latin typeface="Calibri" pitchFamily="34" charset="0"/>
                      </a:endParaRPr>
                    </a:p>
                  </a:txBody>
                  <a:tcPr marT="45726" marB="45726"/>
                </a:tc>
              </a:tr>
              <a:tr h="3658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err="1" smtClean="0"/>
                        <a:t>Phylloquinone</a:t>
                      </a:r>
                      <a:r>
                        <a:rPr lang="en-US" sz="1800" dirty="0" smtClean="0"/>
                        <a:t> ( Vitamin</a:t>
                      </a:r>
                      <a:r>
                        <a:rPr lang="en-US" sz="1800" baseline="0" dirty="0" smtClean="0"/>
                        <a:t> K )</a:t>
                      </a:r>
                      <a:endParaRPr lang="en-US" sz="1800" dirty="0" smtClean="0">
                        <a:latin typeface="Calibri" pitchFamily="34" charset="0"/>
                      </a:endParaRPr>
                    </a:p>
                  </a:txBody>
                  <a:tcPr marT="45726" marB="4572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150 </a:t>
                      </a:r>
                      <a:r>
                        <a:rPr lang="el-GR" sz="1800" dirty="0" smtClean="0"/>
                        <a:t>μ</a:t>
                      </a:r>
                      <a:r>
                        <a:rPr lang="en-US" sz="1800" dirty="0" smtClean="0"/>
                        <a:t>g </a:t>
                      </a:r>
                      <a:endParaRPr lang="en-US" sz="1800" dirty="0" smtClean="0">
                        <a:latin typeface="Calibri" pitchFamily="34" charset="0"/>
                      </a:endParaRPr>
                    </a:p>
                  </a:txBody>
                  <a:tcPr marT="45726" marB="45726"/>
                </a:tc>
              </a:tr>
            </a:tbl>
          </a:graphicData>
        </a:graphic>
      </p:graphicFrame>
      <p:sp>
        <p:nvSpPr>
          <p:cNvPr id="50227" name="TextBox 4"/>
          <p:cNvSpPr txBox="1">
            <a:spLocks noChangeArrowheads="1"/>
          </p:cNvSpPr>
          <p:nvPr/>
        </p:nvSpPr>
        <p:spPr bwMode="auto">
          <a:xfrm>
            <a:off x="7010400" y="6581775"/>
            <a:ext cx="2133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r>
              <a:rPr lang="en-US" sz="1600" dirty="0" smtClean="0">
                <a:solidFill>
                  <a:prstClr val="black"/>
                </a:solidFill>
                <a:latin typeface="Calibri" pitchFamily="34" charset="0"/>
              </a:rPr>
              <a:t>JPEN, 2003;17</a:t>
            </a:r>
            <a:r>
              <a:rPr lang="en-US" sz="1600" dirty="0">
                <a:solidFill>
                  <a:prstClr val="black"/>
                </a:solidFill>
                <a:latin typeface="Calibri" pitchFamily="34" charset="0"/>
              </a:rPr>
              <a:t>: </a:t>
            </a:r>
            <a:r>
              <a:rPr lang="en-US" sz="1600" dirty="0" smtClean="0">
                <a:solidFill>
                  <a:prstClr val="black"/>
                </a:solidFill>
                <a:latin typeface="Calibri" pitchFamily="34" charset="0"/>
              </a:rPr>
              <a:t>220.</a:t>
            </a:r>
            <a:endParaRPr lang="en-US" sz="1600" dirty="0">
              <a:solidFill>
                <a:prstClr val="black"/>
              </a:solidFill>
              <a:latin typeface="Calibri" pitchFamily="34" charset="0"/>
            </a:endParaRPr>
          </a:p>
        </p:txBody>
      </p:sp>
      <p:sp>
        <p:nvSpPr>
          <p:cNvPr id="5" name="Slide Number Placeholder 4"/>
          <p:cNvSpPr>
            <a:spLocks noGrp="1"/>
          </p:cNvSpPr>
          <p:nvPr>
            <p:ph type="sldNum" sz="quarter" idx="12"/>
          </p:nvPr>
        </p:nvSpPr>
        <p:spPr/>
        <p:txBody>
          <a:bodyPr/>
          <a:lstStyle/>
          <a:p>
            <a:fld id="{3F7EC1BB-3B74-414E-AEF6-730223DEF44C}" type="slidenum">
              <a:rPr lang="en-US" smtClean="0">
                <a:solidFill>
                  <a:prstClr val="black">
                    <a:tint val="75000"/>
                  </a:prstClr>
                </a:solidFill>
              </a:rPr>
              <a:pPr/>
              <a:t>28</a:t>
            </a:fld>
            <a:endParaRPr lang="en-US">
              <a:solidFill>
                <a:prstClr val="black">
                  <a:tint val="75000"/>
                </a:prstClr>
              </a:solidFill>
            </a:endParaRPr>
          </a:p>
        </p:txBody>
      </p:sp>
    </p:spTree>
    <p:extLst>
      <p:ext uri="{BB962C8B-B14F-4D97-AF65-F5344CB8AC3E}">
        <p14:creationId xmlns:p14="http://schemas.microsoft.com/office/powerpoint/2010/main" val="32205127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52286"/>
            <a:ext cx="8229600" cy="709714"/>
          </a:xfrm>
          <a:solidFill>
            <a:schemeClr val="accent3">
              <a:lumMod val="50000"/>
            </a:schemeClr>
          </a:solidFill>
        </p:spPr>
        <p:txBody>
          <a:bodyPr>
            <a:normAutofit fontScale="90000"/>
          </a:bodyPr>
          <a:lstStyle/>
          <a:p>
            <a:r>
              <a:rPr lang="en-US" b="1" dirty="0" smtClean="0">
                <a:solidFill>
                  <a:schemeClr val="bg1">
                    <a:lumMod val="95000"/>
                  </a:schemeClr>
                </a:solidFill>
              </a:rPr>
              <a:t>Evolution of PN Concept</a:t>
            </a:r>
            <a:endParaRPr lang="en-US" b="1" dirty="0">
              <a:solidFill>
                <a:schemeClr val="bg1">
                  <a:lumMod val="95000"/>
                </a:schemeClr>
              </a:solidFill>
            </a:endParaRPr>
          </a:p>
        </p:txBody>
      </p:sp>
      <p:sp>
        <p:nvSpPr>
          <p:cNvPr id="7" name="Text Placeholder 6"/>
          <p:cNvSpPr>
            <a:spLocks noGrp="1"/>
          </p:cNvSpPr>
          <p:nvPr>
            <p:ph type="body" idx="1"/>
          </p:nvPr>
        </p:nvSpPr>
        <p:spPr>
          <a:xfrm>
            <a:off x="1045573" y="823828"/>
            <a:ext cx="1713434" cy="639762"/>
          </a:xfrm>
          <a:solidFill>
            <a:schemeClr val="tx2">
              <a:lumMod val="20000"/>
              <a:lumOff val="80000"/>
            </a:schemeClr>
          </a:solidFill>
        </p:spPr>
        <p:txBody>
          <a:bodyPr>
            <a:noAutofit/>
          </a:bodyPr>
          <a:lstStyle/>
          <a:p>
            <a:pPr algn="ctr"/>
            <a:r>
              <a:rPr lang="en-US" sz="3600" dirty="0" smtClean="0"/>
              <a:t>Past</a:t>
            </a:r>
            <a:endParaRPr lang="en-US" sz="3600" dirty="0"/>
          </a:p>
        </p:txBody>
      </p:sp>
      <p:sp>
        <p:nvSpPr>
          <p:cNvPr id="8" name="Content Placeholder 7"/>
          <p:cNvSpPr>
            <a:spLocks noGrp="1"/>
          </p:cNvSpPr>
          <p:nvPr>
            <p:ph sz="half" idx="2"/>
          </p:nvPr>
        </p:nvSpPr>
        <p:spPr>
          <a:xfrm>
            <a:off x="74612" y="1744750"/>
            <a:ext cx="4497388" cy="2979650"/>
          </a:xfrm>
        </p:spPr>
        <p:txBody>
          <a:bodyPr>
            <a:normAutofit/>
          </a:bodyPr>
          <a:lstStyle/>
          <a:p>
            <a:pPr>
              <a:lnSpc>
                <a:spcPct val="120000"/>
              </a:lnSpc>
            </a:pPr>
            <a:r>
              <a:rPr lang="en-US" sz="2800" dirty="0" smtClean="0"/>
              <a:t>PN was associated with </a:t>
            </a:r>
            <a:r>
              <a:rPr lang="en-US" sz="2800" dirty="0" smtClean="0">
                <a:latin typeface="Calibri"/>
                <a:cs typeface="Calibri"/>
              </a:rPr>
              <a:t>↑</a:t>
            </a:r>
            <a:r>
              <a:rPr lang="en-US" sz="2800" b="1" dirty="0" smtClean="0">
                <a:solidFill>
                  <a:srgbClr val="C00000"/>
                </a:solidFill>
                <a:latin typeface="Calibri"/>
                <a:cs typeface="Calibri"/>
              </a:rPr>
              <a:t>infectious complications </a:t>
            </a:r>
            <a:br>
              <a:rPr lang="en-US" sz="2800" b="1" dirty="0" smtClean="0">
                <a:solidFill>
                  <a:srgbClr val="C00000"/>
                </a:solidFill>
                <a:latin typeface="Calibri"/>
                <a:cs typeface="Calibri"/>
              </a:rPr>
            </a:br>
            <a:r>
              <a:rPr lang="en-US" sz="2800" b="1" dirty="0" smtClean="0">
                <a:solidFill>
                  <a:srgbClr val="C00000"/>
                </a:solidFill>
                <a:latin typeface="Calibri"/>
                <a:cs typeface="Calibri"/>
              </a:rPr>
              <a:t>and mortality</a:t>
            </a:r>
            <a:r>
              <a:rPr lang="en-US" sz="2800" dirty="0" smtClean="0">
                <a:latin typeface="Calibri"/>
                <a:cs typeface="Calibri"/>
              </a:rPr>
              <a:t> in ICU patients</a:t>
            </a:r>
          </a:p>
          <a:p>
            <a:pPr>
              <a:lnSpc>
                <a:spcPct val="120000"/>
              </a:lnSpc>
            </a:pPr>
            <a:r>
              <a:rPr lang="en-US" sz="2800" dirty="0">
                <a:cs typeface="Calibri"/>
              </a:rPr>
              <a:t>1980s: </a:t>
            </a:r>
            <a:r>
              <a:rPr lang="en-US" sz="2800" b="1" dirty="0" err="1" smtClean="0">
                <a:solidFill>
                  <a:srgbClr val="C00000"/>
                </a:solidFill>
                <a:cs typeface="Calibri"/>
              </a:rPr>
              <a:t>Hyperalimentation</a:t>
            </a:r>
            <a:endParaRPr lang="en-US" sz="2800" b="1" dirty="0" smtClean="0">
              <a:solidFill>
                <a:srgbClr val="C00000"/>
              </a:solidFill>
              <a:cs typeface="Calibri"/>
            </a:endParaRPr>
          </a:p>
          <a:p>
            <a:pPr>
              <a:lnSpc>
                <a:spcPct val="120000"/>
              </a:lnSpc>
            </a:pPr>
            <a:endParaRPr lang="en-US" sz="2800" dirty="0" smtClean="0">
              <a:latin typeface="Calibri"/>
              <a:cs typeface="Calibri"/>
            </a:endParaRPr>
          </a:p>
          <a:p>
            <a:pPr>
              <a:lnSpc>
                <a:spcPct val="120000"/>
              </a:lnSpc>
            </a:pPr>
            <a:endParaRPr lang="en-US" sz="2800" dirty="0" smtClean="0">
              <a:latin typeface="Calibri"/>
              <a:cs typeface="Calibri"/>
            </a:endParaRPr>
          </a:p>
          <a:p>
            <a:pPr>
              <a:lnSpc>
                <a:spcPct val="120000"/>
              </a:lnSpc>
            </a:pPr>
            <a:endParaRPr lang="en-US" sz="2800" dirty="0"/>
          </a:p>
        </p:txBody>
      </p:sp>
      <p:sp>
        <p:nvSpPr>
          <p:cNvPr id="9" name="Text Placeholder 8"/>
          <p:cNvSpPr>
            <a:spLocks noGrp="1"/>
          </p:cNvSpPr>
          <p:nvPr>
            <p:ph type="body" sz="quarter" idx="3"/>
          </p:nvPr>
        </p:nvSpPr>
        <p:spPr>
          <a:xfrm>
            <a:off x="5411100" y="823828"/>
            <a:ext cx="2509624" cy="639762"/>
          </a:xfrm>
          <a:solidFill>
            <a:schemeClr val="accent2">
              <a:lumMod val="40000"/>
              <a:lumOff val="60000"/>
            </a:schemeClr>
          </a:solidFill>
        </p:spPr>
        <p:txBody>
          <a:bodyPr>
            <a:noAutofit/>
          </a:bodyPr>
          <a:lstStyle/>
          <a:p>
            <a:pPr algn="ctr"/>
            <a:r>
              <a:rPr lang="en-US" sz="3600" dirty="0" smtClean="0"/>
              <a:t>Present</a:t>
            </a:r>
            <a:endParaRPr lang="en-US" sz="3600" dirty="0"/>
          </a:p>
        </p:txBody>
      </p:sp>
      <p:sp>
        <p:nvSpPr>
          <p:cNvPr id="10" name="Content Placeholder 9"/>
          <p:cNvSpPr>
            <a:spLocks noGrp="1"/>
          </p:cNvSpPr>
          <p:nvPr>
            <p:ph sz="quarter" idx="4"/>
          </p:nvPr>
        </p:nvSpPr>
        <p:spPr>
          <a:xfrm>
            <a:off x="4645025" y="1463588"/>
            <a:ext cx="4263448" cy="5775412"/>
          </a:xfrm>
        </p:spPr>
        <p:txBody>
          <a:bodyPr>
            <a:normAutofit fontScale="62500" lnSpcReduction="20000"/>
          </a:bodyPr>
          <a:lstStyle/>
          <a:p>
            <a:pPr>
              <a:lnSpc>
                <a:spcPct val="120000"/>
              </a:lnSpc>
            </a:pPr>
            <a:r>
              <a:rPr lang="en-US" sz="4000" b="1" dirty="0" smtClean="0">
                <a:solidFill>
                  <a:srgbClr val="C00000"/>
                </a:solidFill>
              </a:rPr>
              <a:t>Not that Bad </a:t>
            </a:r>
            <a:r>
              <a:rPr lang="en-US" sz="4000" dirty="0" smtClean="0"/>
              <a:t>!!!!!!</a:t>
            </a:r>
          </a:p>
          <a:p>
            <a:pPr>
              <a:lnSpc>
                <a:spcPct val="120000"/>
              </a:lnSpc>
            </a:pPr>
            <a:r>
              <a:rPr lang="en-US" sz="4000" dirty="0" smtClean="0"/>
              <a:t>Goal-directed nutrition</a:t>
            </a:r>
          </a:p>
          <a:p>
            <a:pPr marL="0" indent="0">
              <a:lnSpc>
                <a:spcPct val="120000"/>
              </a:lnSpc>
              <a:buNone/>
            </a:pPr>
            <a:r>
              <a:rPr lang="en-US" sz="4000" dirty="0"/>
              <a:t> </a:t>
            </a:r>
            <a:r>
              <a:rPr lang="en-US" sz="4000" dirty="0" smtClean="0"/>
              <a:t>    strategies</a:t>
            </a:r>
          </a:p>
          <a:p>
            <a:pPr marL="0" indent="0">
              <a:lnSpc>
                <a:spcPct val="120000"/>
              </a:lnSpc>
              <a:buNone/>
            </a:pPr>
            <a:endParaRPr lang="en-US" dirty="0" smtClean="0"/>
          </a:p>
          <a:p>
            <a:pPr>
              <a:lnSpc>
                <a:spcPct val="120000"/>
              </a:lnSpc>
            </a:pPr>
            <a:endParaRPr lang="en-US" dirty="0"/>
          </a:p>
          <a:p>
            <a:pPr>
              <a:lnSpc>
                <a:spcPct val="120000"/>
              </a:lnSpc>
            </a:pPr>
            <a:endParaRPr lang="en-US" dirty="0" smtClean="0"/>
          </a:p>
          <a:p>
            <a:pPr>
              <a:lnSpc>
                <a:spcPct val="120000"/>
              </a:lnSpc>
            </a:pPr>
            <a:endParaRPr lang="en-US" dirty="0"/>
          </a:p>
          <a:p>
            <a:pPr marL="0" indent="0">
              <a:lnSpc>
                <a:spcPct val="120000"/>
              </a:lnSpc>
              <a:buNone/>
            </a:pPr>
            <a:endParaRPr lang="en-US" dirty="0" smtClean="0"/>
          </a:p>
          <a:p>
            <a:pPr marL="0" indent="0">
              <a:lnSpc>
                <a:spcPct val="120000"/>
              </a:lnSpc>
              <a:buNone/>
            </a:pPr>
            <a:r>
              <a:rPr lang="en-US" dirty="0"/>
              <a:t/>
            </a:r>
            <a:br>
              <a:rPr lang="en-US" dirty="0"/>
            </a:br>
            <a:endParaRPr lang="en-US" dirty="0" smtClean="0"/>
          </a:p>
          <a:p>
            <a:pPr>
              <a:lnSpc>
                <a:spcPct val="120000"/>
              </a:lnSpc>
            </a:pPr>
            <a:r>
              <a:rPr lang="en-US" sz="4000" dirty="0" smtClean="0"/>
              <a:t>PN should be considered in in </a:t>
            </a:r>
            <a:r>
              <a:rPr lang="en-US" sz="4000" b="1" dirty="0" smtClean="0">
                <a:solidFill>
                  <a:srgbClr val="C00000"/>
                </a:solidFill>
              </a:rPr>
              <a:t>critically ill </a:t>
            </a:r>
            <a:r>
              <a:rPr lang="en-US" sz="4000" dirty="0" smtClean="0"/>
              <a:t>patients who </a:t>
            </a:r>
            <a:r>
              <a:rPr lang="en-US" sz="4000" b="1" dirty="0" smtClean="0">
                <a:solidFill>
                  <a:srgbClr val="C00000"/>
                </a:solidFill>
              </a:rPr>
              <a:t>cannot meet calories and protein target with EN alone </a:t>
            </a:r>
            <a:endParaRPr lang="en-US" sz="4000" b="1" dirty="0">
              <a:solidFill>
                <a:srgbClr val="C00000"/>
              </a:solidFill>
            </a:endParaRPr>
          </a:p>
        </p:txBody>
      </p:sp>
      <p:sp>
        <p:nvSpPr>
          <p:cNvPr id="2" name="Slide Number Placeholder 1"/>
          <p:cNvSpPr>
            <a:spLocks noGrp="1"/>
          </p:cNvSpPr>
          <p:nvPr>
            <p:ph type="sldNum" sz="quarter" idx="12"/>
          </p:nvPr>
        </p:nvSpPr>
        <p:spPr>
          <a:xfrm>
            <a:off x="6705600" y="6416675"/>
            <a:ext cx="2133600" cy="365125"/>
          </a:xfrm>
        </p:spPr>
        <p:txBody>
          <a:bodyPr/>
          <a:lstStyle/>
          <a:p>
            <a:fld id="{EBFBDBD6-4F61-42DC-81F6-9CB026BAF37A}" type="slidenum">
              <a:rPr lang="en-US" smtClean="0">
                <a:solidFill>
                  <a:prstClr val="black">
                    <a:tint val="75000"/>
                  </a:prstClr>
                </a:solidFill>
              </a:rPr>
              <a:pPr/>
              <a:t>29</a:t>
            </a:fld>
            <a:endParaRPr lang="en-US" dirty="0">
              <a:solidFill>
                <a:prstClr val="black">
                  <a:tint val="75000"/>
                </a:prstClr>
              </a:solidFill>
            </a:endParaRPr>
          </a:p>
        </p:txBody>
      </p:sp>
      <p:sp>
        <p:nvSpPr>
          <p:cNvPr id="13" name="TextBox 12"/>
          <p:cNvSpPr txBox="1"/>
          <p:nvPr/>
        </p:nvSpPr>
        <p:spPr>
          <a:xfrm>
            <a:off x="914400" y="4443240"/>
            <a:ext cx="3053917" cy="1652760"/>
          </a:xfrm>
          <a:prstGeom prst="rect">
            <a:avLst/>
          </a:prstGeom>
          <a:noFill/>
        </p:spPr>
        <p:txBody>
          <a:bodyPr wrap="square" rtlCol="0">
            <a:spAutoFit/>
          </a:bodyPr>
          <a:lstStyle/>
          <a:p>
            <a:pPr marL="285750" indent="-285750" defTabSz="914212">
              <a:lnSpc>
                <a:spcPct val="130000"/>
              </a:lnSpc>
              <a:buFont typeface="Wingdings" panose="05000000000000000000" pitchFamily="2" charset="2"/>
              <a:buChar char="ü"/>
            </a:pPr>
            <a:r>
              <a:rPr lang="en-US" sz="2600" dirty="0" smtClean="0">
                <a:solidFill>
                  <a:prstClr val="black"/>
                </a:solidFill>
              </a:rPr>
              <a:t>Impaired immunity</a:t>
            </a:r>
          </a:p>
          <a:p>
            <a:pPr marL="285750" indent="-285750" defTabSz="914212">
              <a:lnSpc>
                <a:spcPct val="130000"/>
              </a:lnSpc>
              <a:buFont typeface="Wingdings" panose="05000000000000000000" pitchFamily="2" charset="2"/>
              <a:buChar char="ü"/>
            </a:pPr>
            <a:r>
              <a:rPr lang="en-US" sz="2600" dirty="0" smtClean="0">
                <a:solidFill>
                  <a:prstClr val="black"/>
                </a:solidFill>
                <a:cs typeface="Calibri"/>
              </a:rPr>
              <a:t>↑CO2 production</a:t>
            </a:r>
          </a:p>
          <a:p>
            <a:pPr marL="285750" indent="-285750" defTabSz="914212">
              <a:lnSpc>
                <a:spcPct val="130000"/>
              </a:lnSpc>
              <a:buFont typeface="Wingdings" panose="05000000000000000000" pitchFamily="2" charset="2"/>
              <a:buChar char="ü"/>
            </a:pPr>
            <a:r>
              <a:rPr lang="en-US" sz="2600" dirty="0" smtClean="0">
                <a:solidFill>
                  <a:prstClr val="black"/>
                </a:solidFill>
                <a:cs typeface="Calibri"/>
              </a:rPr>
              <a:t>Organ dysfunction</a:t>
            </a:r>
            <a:endParaRPr lang="en-US" sz="2600" dirty="0" smtClean="0">
              <a:solidFill>
                <a:prstClr val="black"/>
              </a:solidFill>
            </a:endParaRPr>
          </a:p>
        </p:txBody>
      </p:sp>
      <p:sp>
        <p:nvSpPr>
          <p:cNvPr id="14" name="Right Arrow 13"/>
          <p:cNvSpPr/>
          <p:nvPr/>
        </p:nvSpPr>
        <p:spPr>
          <a:xfrm>
            <a:off x="2895600" y="812715"/>
            <a:ext cx="2438400" cy="731838"/>
          </a:xfrm>
          <a:prstGeom prst="rightArrow">
            <a:avLst/>
          </a:prstGeom>
          <a:solidFill>
            <a:srgbClr val="F477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17" name="TextBox 16"/>
          <p:cNvSpPr txBox="1"/>
          <p:nvPr/>
        </p:nvSpPr>
        <p:spPr>
          <a:xfrm>
            <a:off x="4800600" y="2895600"/>
            <a:ext cx="4107873" cy="1692771"/>
          </a:xfrm>
          <a:prstGeom prst="rect">
            <a:avLst/>
          </a:prstGeom>
          <a:solidFill>
            <a:srgbClr val="FEDBAC"/>
          </a:solidFill>
        </p:spPr>
        <p:txBody>
          <a:bodyPr wrap="square" rtlCol="0">
            <a:spAutoFit/>
          </a:bodyPr>
          <a:lstStyle/>
          <a:p>
            <a:pPr marL="285750" indent="-285750" defTabSz="914212">
              <a:buFont typeface="Wingdings" panose="05000000000000000000" pitchFamily="2" charset="2"/>
              <a:buChar char="ü"/>
            </a:pPr>
            <a:r>
              <a:rPr lang="en-US" sz="2600" dirty="0" smtClean="0">
                <a:solidFill>
                  <a:prstClr val="black"/>
                </a:solidFill>
              </a:rPr>
              <a:t> Safe</a:t>
            </a:r>
          </a:p>
          <a:p>
            <a:pPr marL="285750" indent="-285750" defTabSz="914212">
              <a:buFont typeface="Wingdings" panose="05000000000000000000" pitchFamily="2" charset="2"/>
              <a:buChar char="ü"/>
            </a:pPr>
            <a:r>
              <a:rPr lang="en-US" sz="2600" dirty="0" smtClean="0">
                <a:solidFill>
                  <a:prstClr val="black"/>
                </a:solidFill>
              </a:rPr>
              <a:t> Improved quality of IVFE</a:t>
            </a:r>
          </a:p>
          <a:p>
            <a:pPr marL="285750" indent="-285750" defTabSz="914212">
              <a:buFont typeface="Wingdings" panose="05000000000000000000" pitchFamily="2" charset="2"/>
              <a:buChar char="ü"/>
            </a:pPr>
            <a:r>
              <a:rPr lang="en-US" sz="2600" dirty="0" smtClean="0">
                <a:solidFill>
                  <a:prstClr val="black"/>
                </a:solidFill>
              </a:rPr>
              <a:t> Better IC, line care and</a:t>
            </a:r>
            <a:br>
              <a:rPr lang="en-US" sz="2600" dirty="0" smtClean="0">
                <a:solidFill>
                  <a:prstClr val="black"/>
                </a:solidFill>
              </a:rPr>
            </a:br>
            <a:r>
              <a:rPr lang="en-US" sz="2600" dirty="0" smtClean="0">
                <a:solidFill>
                  <a:prstClr val="black"/>
                </a:solidFill>
              </a:rPr>
              <a:t> glucose control </a:t>
            </a:r>
            <a:endParaRPr lang="en-US" sz="2600" dirty="0">
              <a:solidFill>
                <a:prstClr val="black"/>
              </a:solidFill>
            </a:endParaRPr>
          </a:p>
        </p:txBody>
      </p:sp>
      <p:sp>
        <p:nvSpPr>
          <p:cNvPr id="19" name="TextBox 18"/>
          <p:cNvSpPr txBox="1"/>
          <p:nvPr/>
        </p:nvSpPr>
        <p:spPr>
          <a:xfrm>
            <a:off x="0" y="6400800"/>
            <a:ext cx="5943600" cy="369332"/>
          </a:xfrm>
          <a:prstGeom prst="rect">
            <a:avLst/>
          </a:prstGeom>
          <a:noFill/>
        </p:spPr>
        <p:txBody>
          <a:bodyPr wrap="square" rtlCol="0">
            <a:spAutoFit/>
          </a:bodyPr>
          <a:lstStyle/>
          <a:p>
            <a:pPr defTabSz="914212"/>
            <a:r>
              <a:rPr lang="en-US" dirty="0" smtClean="0">
                <a:solidFill>
                  <a:prstClr val="black"/>
                </a:solidFill>
              </a:rPr>
              <a:t>IVEF = intravenous lipid emulsion; IC = infectious control</a:t>
            </a:r>
            <a:endParaRPr lang="en-US" dirty="0">
              <a:solidFill>
                <a:prstClr val="black"/>
              </a:solidFill>
            </a:endParaRPr>
          </a:p>
        </p:txBody>
      </p:sp>
    </p:spTree>
    <p:extLst>
      <p:ext uri="{BB962C8B-B14F-4D97-AF65-F5344CB8AC3E}">
        <p14:creationId xmlns:p14="http://schemas.microsoft.com/office/powerpoint/2010/main" val="4236022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0">
                                            <p:txEl>
                                              <p:pRg st="1" end="1"/>
                                            </p:txEl>
                                          </p:spTgt>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0">
                                            <p:txEl>
                                              <p:pRg st="2" end="2"/>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10">
                                            <p:txEl>
                                              <p:pRg st="8" end="8"/>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inVertic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7488"/>
            <a:ext cx="8229600" cy="1257300"/>
          </a:xfrm>
          <a:solidFill>
            <a:schemeClr val="accent1">
              <a:lumMod val="50000"/>
            </a:schemeClr>
          </a:solidFill>
        </p:spPr>
        <p:txBody>
          <a:bodyPr>
            <a:normAutofit/>
          </a:bodyPr>
          <a:lstStyle/>
          <a:p>
            <a:r>
              <a:rPr lang="en-US" sz="7200" b="1" dirty="0" smtClean="0">
                <a:solidFill>
                  <a:schemeClr val="accent6">
                    <a:lumMod val="20000"/>
                    <a:lumOff val="80000"/>
                  </a:schemeClr>
                </a:solidFill>
                <a:effectLst>
                  <a:outerShdw blurRad="38100" dist="38100" dir="2700000" algn="tl">
                    <a:srgbClr val="000000">
                      <a:alpha val="43137"/>
                    </a:srgbClr>
                  </a:outerShdw>
                </a:effectLst>
              </a:rPr>
              <a:t>OUTLINE</a:t>
            </a:r>
            <a:endParaRPr lang="en-US" sz="7200" b="1" dirty="0">
              <a:solidFill>
                <a:schemeClr val="accent6">
                  <a:lumMod val="20000"/>
                  <a:lumOff val="80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81000" y="1600200"/>
            <a:ext cx="8610600" cy="5257800"/>
          </a:xfrm>
        </p:spPr>
        <p:txBody>
          <a:bodyPr>
            <a:noAutofit/>
          </a:bodyPr>
          <a:lstStyle/>
          <a:p>
            <a:pPr>
              <a:lnSpc>
                <a:spcPct val="150000"/>
              </a:lnSpc>
            </a:pPr>
            <a:r>
              <a:rPr lang="en-US" sz="4800" b="1" dirty="0" smtClean="0"/>
              <a:t>Nutrition Support Overview</a:t>
            </a:r>
          </a:p>
          <a:p>
            <a:pPr>
              <a:lnSpc>
                <a:spcPct val="150000"/>
              </a:lnSpc>
            </a:pPr>
            <a:r>
              <a:rPr lang="en-US" sz="4800" b="1" dirty="0" smtClean="0">
                <a:solidFill>
                  <a:schemeClr val="bg1">
                    <a:lumMod val="85000"/>
                  </a:schemeClr>
                </a:solidFill>
              </a:rPr>
              <a:t>Plan for Nutrition Intervention</a:t>
            </a:r>
          </a:p>
          <a:p>
            <a:pPr>
              <a:lnSpc>
                <a:spcPct val="150000"/>
              </a:lnSpc>
            </a:pPr>
            <a:r>
              <a:rPr lang="en-US" sz="4800" b="1" dirty="0" smtClean="0">
                <a:solidFill>
                  <a:schemeClr val="bg1">
                    <a:lumMod val="85000"/>
                  </a:schemeClr>
                </a:solidFill>
              </a:rPr>
              <a:t>Parenteral Nutrition (PN)</a:t>
            </a:r>
          </a:p>
          <a:p>
            <a:pPr>
              <a:lnSpc>
                <a:spcPct val="150000"/>
              </a:lnSpc>
            </a:pPr>
            <a:r>
              <a:rPr lang="en-US" sz="4800" b="1" dirty="0" smtClean="0">
                <a:solidFill>
                  <a:schemeClr val="bg1">
                    <a:lumMod val="85000"/>
                  </a:schemeClr>
                </a:solidFill>
              </a:rPr>
              <a:t>Conclusions</a:t>
            </a:r>
          </a:p>
          <a:p>
            <a:pPr marL="0" indent="0">
              <a:lnSpc>
                <a:spcPct val="150000"/>
              </a:lnSpc>
              <a:buNone/>
            </a:pPr>
            <a:endParaRPr lang="en-US" sz="4800" b="1" dirty="0"/>
          </a:p>
        </p:txBody>
      </p:sp>
      <p:sp>
        <p:nvSpPr>
          <p:cNvPr id="4" name="Slide Number Placeholder 3"/>
          <p:cNvSpPr>
            <a:spLocks noGrp="1"/>
          </p:cNvSpPr>
          <p:nvPr>
            <p:ph type="sldNum" sz="quarter" idx="12"/>
          </p:nvPr>
        </p:nvSpPr>
        <p:spPr/>
        <p:txBody>
          <a:bodyPr/>
          <a:lstStyle/>
          <a:p>
            <a:fld id="{B46806E6-A5C1-4F20-B475-6F824C949B22}" type="slidenum">
              <a:rPr lang="en-US" smtClean="0">
                <a:solidFill>
                  <a:prstClr val="black">
                    <a:tint val="75000"/>
                  </a:prstClr>
                </a:solidFill>
              </a:rPr>
              <a:pPr/>
              <a:t>3</a:t>
            </a:fld>
            <a:endParaRPr lang="en-US">
              <a:solidFill>
                <a:prstClr val="black">
                  <a:tint val="75000"/>
                </a:prstClr>
              </a:solidFill>
            </a:endParaRPr>
          </a:p>
        </p:txBody>
      </p:sp>
    </p:spTree>
    <p:extLst>
      <p:ext uri="{BB962C8B-B14F-4D97-AF65-F5344CB8AC3E}">
        <p14:creationId xmlns:p14="http://schemas.microsoft.com/office/powerpoint/2010/main" val="34976787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7488"/>
            <a:ext cx="8229600" cy="1257300"/>
          </a:xfrm>
          <a:solidFill>
            <a:schemeClr val="accent1">
              <a:lumMod val="50000"/>
            </a:schemeClr>
          </a:solidFill>
        </p:spPr>
        <p:txBody>
          <a:bodyPr>
            <a:normAutofit/>
          </a:bodyPr>
          <a:lstStyle/>
          <a:p>
            <a:r>
              <a:rPr lang="en-US" sz="7200" b="1" dirty="0" smtClean="0">
                <a:solidFill>
                  <a:schemeClr val="accent6">
                    <a:lumMod val="20000"/>
                    <a:lumOff val="80000"/>
                  </a:schemeClr>
                </a:solidFill>
                <a:effectLst>
                  <a:outerShdw blurRad="38100" dist="38100" dir="2700000" algn="tl">
                    <a:srgbClr val="000000">
                      <a:alpha val="43137"/>
                    </a:srgbClr>
                  </a:outerShdw>
                </a:effectLst>
              </a:rPr>
              <a:t>OUTLINE</a:t>
            </a:r>
            <a:endParaRPr lang="en-US" sz="7200" b="1" dirty="0">
              <a:solidFill>
                <a:schemeClr val="accent6">
                  <a:lumMod val="20000"/>
                  <a:lumOff val="80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81000" y="1600200"/>
            <a:ext cx="8610600" cy="5257800"/>
          </a:xfrm>
        </p:spPr>
        <p:txBody>
          <a:bodyPr>
            <a:noAutofit/>
          </a:bodyPr>
          <a:lstStyle/>
          <a:p>
            <a:pPr>
              <a:lnSpc>
                <a:spcPct val="150000"/>
              </a:lnSpc>
            </a:pPr>
            <a:r>
              <a:rPr lang="en-US" sz="4800" b="1" dirty="0" smtClean="0">
                <a:solidFill>
                  <a:schemeClr val="bg1">
                    <a:lumMod val="85000"/>
                  </a:schemeClr>
                </a:solidFill>
              </a:rPr>
              <a:t>Nutrition Support Overview</a:t>
            </a:r>
          </a:p>
          <a:p>
            <a:pPr>
              <a:lnSpc>
                <a:spcPct val="150000"/>
              </a:lnSpc>
            </a:pPr>
            <a:r>
              <a:rPr lang="en-US" sz="4800" b="1" dirty="0" smtClean="0">
                <a:solidFill>
                  <a:schemeClr val="bg1">
                    <a:lumMod val="85000"/>
                  </a:schemeClr>
                </a:solidFill>
              </a:rPr>
              <a:t>Plan for Nutrition Intervention</a:t>
            </a:r>
          </a:p>
          <a:p>
            <a:pPr>
              <a:lnSpc>
                <a:spcPct val="150000"/>
              </a:lnSpc>
            </a:pPr>
            <a:r>
              <a:rPr lang="en-US" sz="4800" b="1" dirty="0" smtClean="0">
                <a:solidFill>
                  <a:schemeClr val="bg1">
                    <a:lumMod val="85000"/>
                  </a:schemeClr>
                </a:solidFill>
              </a:rPr>
              <a:t>Parenteral Nutrition (PN)</a:t>
            </a:r>
          </a:p>
          <a:p>
            <a:pPr>
              <a:lnSpc>
                <a:spcPct val="150000"/>
              </a:lnSpc>
            </a:pPr>
            <a:r>
              <a:rPr lang="en-US" sz="4800" b="1" dirty="0" smtClean="0"/>
              <a:t>Conclusions</a:t>
            </a:r>
          </a:p>
          <a:p>
            <a:pPr marL="0" indent="0">
              <a:lnSpc>
                <a:spcPct val="150000"/>
              </a:lnSpc>
              <a:buNone/>
            </a:pPr>
            <a:endParaRPr lang="en-US" sz="4800" b="1" dirty="0"/>
          </a:p>
        </p:txBody>
      </p:sp>
      <p:sp>
        <p:nvSpPr>
          <p:cNvPr id="4" name="Slide Number Placeholder 3"/>
          <p:cNvSpPr>
            <a:spLocks noGrp="1"/>
          </p:cNvSpPr>
          <p:nvPr>
            <p:ph type="sldNum" sz="quarter" idx="12"/>
          </p:nvPr>
        </p:nvSpPr>
        <p:spPr/>
        <p:txBody>
          <a:bodyPr/>
          <a:lstStyle/>
          <a:p>
            <a:fld id="{B46806E6-A5C1-4F20-B475-6F824C949B22}" type="slidenum">
              <a:rPr lang="en-US" smtClean="0">
                <a:solidFill>
                  <a:prstClr val="black">
                    <a:tint val="75000"/>
                  </a:prstClr>
                </a:solidFill>
              </a:rPr>
              <a:pPr/>
              <a:t>30</a:t>
            </a:fld>
            <a:endParaRPr lang="en-US">
              <a:solidFill>
                <a:prstClr val="black">
                  <a:tint val="75000"/>
                </a:prstClr>
              </a:solidFill>
            </a:endParaRPr>
          </a:p>
        </p:txBody>
      </p:sp>
    </p:spTree>
    <p:extLst>
      <p:ext uri="{BB962C8B-B14F-4D97-AF65-F5344CB8AC3E}">
        <p14:creationId xmlns:p14="http://schemas.microsoft.com/office/powerpoint/2010/main" val="213654153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780685"/>
          </a:xfrm>
          <a:solidFill>
            <a:srgbClr val="002060"/>
          </a:solidFill>
        </p:spPr>
        <p:txBody>
          <a:bodyPr>
            <a:normAutofit/>
          </a:bodyPr>
          <a:lstStyle/>
          <a:p>
            <a:pPr algn="ctr"/>
            <a:r>
              <a:rPr lang="en-US" sz="4000" b="1" dirty="0" smtClean="0">
                <a:solidFill>
                  <a:schemeClr val="bg1"/>
                </a:solidFill>
              </a:rPr>
              <a:t>Conclusions: Benefit of PN</a:t>
            </a:r>
            <a:endParaRPr lang="en-US" sz="4000" b="1" dirty="0">
              <a:solidFill>
                <a:schemeClr val="bg1"/>
              </a:solidFill>
            </a:endParaRPr>
          </a:p>
        </p:txBody>
      </p:sp>
      <p:sp>
        <p:nvSpPr>
          <p:cNvPr id="2" name="Content Placeholder 1"/>
          <p:cNvSpPr>
            <a:spLocks noGrp="1"/>
          </p:cNvSpPr>
          <p:nvPr>
            <p:ph idx="1"/>
          </p:nvPr>
        </p:nvSpPr>
        <p:spPr>
          <a:xfrm>
            <a:off x="87850" y="848277"/>
            <a:ext cx="8141750" cy="1132924"/>
          </a:xfrm>
        </p:spPr>
        <p:txBody>
          <a:bodyPr>
            <a:noAutofit/>
          </a:bodyPr>
          <a:lstStyle/>
          <a:p>
            <a:pPr marL="0" indent="0">
              <a:buNone/>
            </a:pPr>
            <a:r>
              <a:rPr lang="en-US" sz="3300" b="1" dirty="0" smtClean="0"/>
              <a:t>: To easily meet calories and protein target </a:t>
            </a:r>
            <a:br>
              <a:rPr lang="en-US" sz="3300" b="1" dirty="0" smtClean="0"/>
            </a:br>
            <a:r>
              <a:rPr lang="en-US" sz="3300" b="1" dirty="0" smtClean="0"/>
              <a:t>        ** regardless of GI function**</a:t>
            </a:r>
          </a:p>
        </p:txBody>
      </p:sp>
      <p:sp>
        <p:nvSpPr>
          <p:cNvPr id="4" name="Slide Number Placeholder 3"/>
          <p:cNvSpPr>
            <a:spLocks noGrp="1"/>
          </p:cNvSpPr>
          <p:nvPr>
            <p:ph type="sldNum" sz="quarter" idx="12"/>
          </p:nvPr>
        </p:nvSpPr>
        <p:spPr/>
        <p:txBody>
          <a:bodyPr/>
          <a:lstStyle/>
          <a:p>
            <a:fld id="{EBFBDBD6-4F61-42DC-81F6-9CB026BAF37A}" type="slidenum">
              <a:rPr lang="en-US" smtClean="0">
                <a:solidFill>
                  <a:prstClr val="black"/>
                </a:solidFill>
              </a:rPr>
              <a:pPr/>
              <a:t>31</a:t>
            </a:fld>
            <a:endParaRPr lang="en-US">
              <a:solidFill>
                <a:prstClr val="black"/>
              </a:solidFill>
            </a:endParaRPr>
          </a:p>
        </p:txBody>
      </p:sp>
      <p:sp>
        <p:nvSpPr>
          <p:cNvPr id="5" name="TextBox 4"/>
          <p:cNvSpPr txBox="1"/>
          <p:nvPr/>
        </p:nvSpPr>
        <p:spPr>
          <a:xfrm>
            <a:off x="533400" y="2057400"/>
            <a:ext cx="8174182" cy="1200329"/>
          </a:xfrm>
          <a:prstGeom prst="rect">
            <a:avLst/>
          </a:prstGeom>
          <a:solidFill>
            <a:srgbClr val="002060"/>
          </a:solidFill>
        </p:spPr>
        <p:txBody>
          <a:bodyPr wrap="square" rtlCol="0">
            <a:spAutoFit/>
          </a:bodyPr>
          <a:lstStyle/>
          <a:p>
            <a:pPr algn="ctr" defTabSz="914212">
              <a:lnSpc>
                <a:spcPct val="90000"/>
              </a:lnSpc>
            </a:pPr>
            <a:r>
              <a:rPr lang="en-US" sz="4000" b="1" dirty="0" smtClean="0">
                <a:solidFill>
                  <a:prstClr val="white"/>
                </a:solidFill>
              </a:rPr>
              <a:t>How to maximize efficacy and  </a:t>
            </a:r>
            <a:br>
              <a:rPr lang="en-US" sz="4000" b="1" dirty="0" smtClean="0">
                <a:solidFill>
                  <a:prstClr val="white"/>
                </a:solidFill>
              </a:rPr>
            </a:br>
            <a:r>
              <a:rPr lang="en-US" sz="4000" b="1" dirty="0" smtClean="0">
                <a:solidFill>
                  <a:prstClr val="white"/>
                </a:solidFill>
              </a:rPr>
              <a:t>minimize complications of PN:</a:t>
            </a:r>
            <a:endParaRPr lang="en-US" sz="4000" b="1" dirty="0">
              <a:solidFill>
                <a:prstClr val="white"/>
              </a:solidFill>
            </a:endParaRPr>
          </a:p>
        </p:txBody>
      </p:sp>
      <p:sp>
        <p:nvSpPr>
          <p:cNvPr id="6" name="TextBox 5"/>
          <p:cNvSpPr txBox="1"/>
          <p:nvPr/>
        </p:nvSpPr>
        <p:spPr>
          <a:xfrm>
            <a:off x="304800" y="3381613"/>
            <a:ext cx="9067800" cy="3323987"/>
          </a:xfrm>
          <a:prstGeom prst="rect">
            <a:avLst/>
          </a:prstGeom>
          <a:noFill/>
        </p:spPr>
        <p:txBody>
          <a:bodyPr wrap="square" rtlCol="0">
            <a:spAutoFit/>
          </a:bodyPr>
          <a:lstStyle/>
          <a:p>
            <a:pPr marL="342900" indent="-342900" defTabSz="914212">
              <a:lnSpc>
                <a:spcPct val="150000"/>
              </a:lnSpc>
              <a:buFont typeface="+mj-lt"/>
              <a:buAutoNum type="arabicParenR"/>
            </a:pPr>
            <a:r>
              <a:rPr lang="en-US" sz="2800" dirty="0" smtClean="0">
                <a:solidFill>
                  <a:prstClr val="black"/>
                </a:solidFill>
              </a:rPr>
              <a:t> </a:t>
            </a:r>
            <a:r>
              <a:rPr lang="en-US" sz="2800" b="1" dirty="0" smtClean="0">
                <a:solidFill>
                  <a:srgbClr val="C00000"/>
                </a:solidFill>
              </a:rPr>
              <a:t>Always + </a:t>
            </a:r>
            <a:r>
              <a:rPr lang="en-US" sz="2800" b="1" dirty="0">
                <a:solidFill>
                  <a:srgbClr val="C00000"/>
                </a:solidFill>
              </a:rPr>
              <a:t>EN when </a:t>
            </a:r>
            <a:r>
              <a:rPr lang="en-US" sz="2800" b="1" dirty="0" smtClean="0">
                <a:solidFill>
                  <a:srgbClr val="C00000"/>
                </a:solidFill>
              </a:rPr>
              <a:t>possible </a:t>
            </a:r>
            <a:r>
              <a:rPr lang="en-US" sz="2800" dirty="0" smtClean="0">
                <a:solidFill>
                  <a:prstClr val="black"/>
                </a:solidFill>
              </a:rPr>
              <a:t>(SPN is better than PN alone)</a:t>
            </a:r>
          </a:p>
          <a:p>
            <a:pPr marL="342900" indent="-342900" defTabSz="914212">
              <a:lnSpc>
                <a:spcPct val="150000"/>
              </a:lnSpc>
              <a:buFont typeface="+mj-lt"/>
              <a:buAutoNum type="arabicParenR"/>
            </a:pPr>
            <a:r>
              <a:rPr lang="en-US" sz="2800" dirty="0" smtClean="0">
                <a:solidFill>
                  <a:prstClr val="black"/>
                </a:solidFill>
              </a:rPr>
              <a:t> As GI tolerance improves: </a:t>
            </a:r>
            <a:r>
              <a:rPr lang="en-US" sz="2800" b="1" dirty="0" smtClean="0">
                <a:solidFill>
                  <a:srgbClr val="C00000"/>
                </a:solidFill>
                <a:cs typeface="Calibri"/>
              </a:rPr>
              <a:t>↑ EN and ↓ PN </a:t>
            </a:r>
          </a:p>
          <a:p>
            <a:pPr marL="342900" indent="-342900" defTabSz="914212">
              <a:lnSpc>
                <a:spcPct val="150000"/>
              </a:lnSpc>
              <a:buFont typeface="+mj-lt"/>
              <a:buAutoNum type="arabicParenR"/>
            </a:pPr>
            <a:r>
              <a:rPr lang="en-US" sz="2800" dirty="0">
                <a:solidFill>
                  <a:prstClr val="black"/>
                </a:solidFill>
                <a:cs typeface="Calibri"/>
              </a:rPr>
              <a:t> </a:t>
            </a:r>
            <a:r>
              <a:rPr lang="en-US" sz="2800" dirty="0" smtClean="0">
                <a:solidFill>
                  <a:prstClr val="black"/>
                </a:solidFill>
              </a:rPr>
              <a:t>Use </a:t>
            </a:r>
            <a:r>
              <a:rPr lang="en-US" sz="2800" b="1" dirty="0">
                <a:solidFill>
                  <a:srgbClr val="C00000"/>
                </a:solidFill>
              </a:rPr>
              <a:t>PN</a:t>
            </a:r>
            <a:r>
              <a:rPr lang="en-US" sz="2800" dirty="0">
                <a:solidFill>
                  <a:prstClr val="black"/>
                </a:solidFill>
              </a:rPr>
              <a:t> for the </a:t>
            </a:r>
            <a:r>
              <a:rPr lang="en-US" sz="2800" b="1" dirty="0">
                <a:solidFill>
                  <a:srgbClr val="C00000"/>
                </a:solidFill>
              </a:rPr>
              <a:t>shortest</a:t>
            </a:r>
            <a:r>
              <a:rPr lang="en-US" sz="2800" dirty="0">
                <a:solidFill>
                  <a:prstClr val="black"/>
                </a:solidFill>
              </a:rPr>
              <a:t> possible </a:t>
            </a:r>
            <a:r>
              <a:rPr lang="en-US" sz="2800" b="1" dirty="0">
                <a:solidFill>
                  <a:srgbClr val="C00000"/>
                </a:solidFill>
              </a:rPr>
              <a:t>duration </a:t>
            </a:r>
            <a:endParaRPr lang="en-US" sz="2800" b="1" dirty="0" smtClean="0">
              <a:solidFill>
                <a:srgbClr val="C00000"/>
              </a:solidFill>
            </a:endParaRPr>
          </a:p>
          <a:p>
            <a:pPr marL="342900" indent="-342900" defTabSz="914212">
              <a:lnSpc>
                <a:spcPct val="150000"/>
              </a:lnSpc>
              <a:buFont typeface="+mj-lt"/>
              <a:buAutoNum type="arabicParenR"/>
            </a:pPr>
            <a:r>
              <a:rPr lang="en-US" sz="2800" dirty="0" smtClean="0">
                <a:solidFill>
                  <a:prstClr val="black"/>
                </a:solidFill>
              </a:rPr>
              <a:t> Mode: complete </a:t>
            </a:r>
            <a:r>
              <a:rPr lang="en-US" sz="2800" b="1" dirty="0" smtClean="0">
                <a:solidFill>
                  <a:srgbClr val="C00000"/>
                </a:solidFill>
              </a:rPr>
              <a:t>all-in-one bag </a:t>
            </a:r>
            <a:r>
              <a:rPr lang="en-US" sz="2800" dirty="0" smtClean="0">
                <a:solidFill>
                  <a:prstClr val="black"/>
                </a:solidFill>
              </a:rPr>
              <a:t>is preferred </a:t>
            </a:r>
            <a:r>
              <a:rPr lang="en-US" sz="2800" dirty="0">
                <a:solidFill>
                  <a:prstClr val="black"/>
                </a:solidFill>
              </a:rPr>
              <a:t/>
            </a:r>
            <a:br>
              <a:rPr lang="en-US" sz="2800" dirty="0">
                <a:solidFill>
                  <a:prstClr val="black"/>
                </a:solidFill>
              </a:rPr>
            </a:br>
            <a:r>
              <a:rPr lang="en-US" sz="2800" dirty="0" smtClean="0">
                <a:solidFill>
                  <a:prstClr val="black"/>
                </a:solidFill>
              </a:rPr>
              <a:t> </a:t>
            </a:r>
            <a:r>
              <a:rPr lang="en-US" sz="2400" dirty="0" smtClean="0">
                <a:solidFill>
                  <a:prstClr val="black"/>
                </a:solidFill>
              </a:rPr>
              <a:t>(ESPEN 2009: Grade B)</a:t>
            </a:r>
            <a:endParaRPr lang="en-US" sz="2400" dirty="0">
              <a:solidFill>
                <a:prstClr val="black"/>
              </a:solidFill>
            </a:endParaRPr>
          </a:p>
        </p:txBody>
      </p:sp>
      <p:pic>
        <p:nvPicPr>
          <p:cNvPr id="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8146" t="5123" b="5123"/>
          <a:stretch/>
        </p:blipFill>
        <p:spPr bwMode="auto">
          <a:xfrm rot="10800000">
            <a:off x="7803035" y="850739"/>
            <a:ext cx="1340965" cy="11304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36823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 calcmode="lin" valueType="num">
                                      <p:cBhvr additive="base">
                                        <p:cTn id="1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 calcmode="lin" valueType="num">
                                      <p:cBhvr additive="base">
                                        <p:cTn id="2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6">
                                            <p:txEl>
                                              <p:pRg st="2" end="2"/>
                                            </p:txEl>
                                          </p:spTgt>
                                        </p:tgtEl>
                                        <p:attrNameLst>
                                          <p:attrName>style.visibility</p:attrName>
                                        </p:attrNameLst>
                                      </p:cBhvr>
                                      <p:to>
                                        <p:strVal val="visible"/>
                                      </p:to>
                                    </p:set>
                                    <p:anim calcmode="lin" valueType="num">
                                      <p:cBhvr additive="base">
                                        <p:cTn id="2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6">
                                            <p:txEl>
                                              <p:pRg st="3" end="3"/>
                                            </p:txEl>
                                          </p:spTgt>
                                        </p:tgtEl>
                                        <p:attrNameLst>
                                          <p:attrName>style.visibility</p:attrName>
                                        </p:attrNameLst>
                                      </p:cBhvr>
                                      <p:to>
                                        <p:strVal val="visible"/>
                                      </p:to>
                                    </p:set>
                                    <p:anim calcmode="lin" valueType="num">
                                      <p:cBhvr additive="base">
                                        <p:cTn id="3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52400"/>
            <a:ext cx="8229600" cy="1039091"/>
          </a:xfrm>
          <a:solidFill>
            <a:srgbClr val="002060"/>
          </a:solidFill>
        </p:spPr>
        <p:txBody>
          <a:bodyPr>
            <a:normAutofit/>
          </a:bodyPr>
          <a:lstStyle/>
          <a:p>
            <a:pPr algn="ctr"/>
            <a:r>
              <a:rPr lang="en-US" sz="6000" b="1" dirty="0" smtClean="0">
                <a:solidFill>
                  <a:schemeClr val="bg1"/>
                </a:solidFill>
              </a:rPr>
              <a:t>Conclusions</a:t>
            </a:r>
            <a:endParaRPr lang="en-US" sz="6000" b="1" dirty="0">
              <a:solidFill>
                <a:schemeClr val="bg1"/>
              </a:solidFill>
            </a:endParaRPr>
          </a:p>
        </p:txBody>
      </p:sp>
      <p:sp>
        <p:nvSpPr>
          <p:cNvPr id="2" name="Content Placeholder 1"/>
          <p:cNvSpPr>
            <a:spLocks noGrp="1"/>
          </p:cNvSpPr>
          <p:nvPr>
            <p:ph idx="1"/>
          </p:nvPr>
        </p:nvSpPr>
        <p:spPr>
          <a:xfrm>
            <a:off x="76200" y="1295400"/>
            <a:ext cx="9067800" cy="5715000"/>
          </a:xfrm>
        </p:spPr>
        <p:txBody>
          <a:bodyPr>
            <a:noAutofit/>
          </a:bodyPr>
          <a:lstStyle/>
          <a:p>
            <a:pPr>
              <a:lnSpc>
                <a:spcPct val="120000"/>
              </a:lnSpc>
            </a:pPr>
            <a:r>
              <a:rPr lang="en-US" sz="3400" b="1" dirty="0" smtClean="0">
                <a:solidFill>
                  <a:srgbClr val="C00000"/>
                </a:solidFill>
              </a:rPr>
              <a:t>EN</a:t>
            </a:r>
            <a:r>
              <a:rPr lang="en-US" sz="3400" b="1" dirty="0" smtClean="0"/>
              <a:t> support is </a:t>
            </a:r>
            <a:r>
              <a:rPr lang="en-US" sz="3400" b="1" dirty="0" smtClean="0">
                <a:solidFill>
                  <a:srgbClr val="C00000"/>
                </a:solidFill>
              </a:rPr>
              <a:t>always the preferred route </a:t>
            </a:r>
            <a:r>
              <a:rPr lang="en-US" sz="3400" dirty="0" smtClean="0"/>
              <a:t/>
            </a:r>
            <a:br>
              <a:rPr lang="en-US" sz="3400" dirty="0" smtClean="0"/>
            </a:br>
            <a:r>
              <a:rPr lang="en-US" sz="3400" dirty="0" smtClean="0"/>
              <a:t>as compared to PN</a:t>
            </a:r>
          </a:p>
          <a:p>
            <a:pPr>
              <a:lnSpc>
                <a:spcPct val="125000"/>
              </a:lnSpc>
            </a:pPr>
            <a:r>
              <a:rPr lang="en-US" sz="3400" b="1" dirty="0" smtClean="0">
                <a:solidFill>
                  <a:srgbClr val="C00000"/>
                </a:solidFill>
              </a:rPr>
              <a:t>Combination of PN with EN </a:t>
            </a:r>
            <a:r>
              <a:rPr lang="en-US" sz="3400" dirty="0" smtClean="0"/>
              <a:t>constitutes a strategy to </a:t>
            </a:r>
            <a:r>
              <a:rPr lang="en-US" sz="3400" b="1" dirty="0" smtClean="0">
                <a:solidFill>
                  <a:srgbClr val="C00000"/>
                </a:solidFill>
              </a:rPr>
              <a:t>prevent nutritional deficit, but </a:t>
            </a:r>
            <a:r>
              <a:rPr lang="en-US" sz="3400" dirty="0" smtClean="0"/>
              <a:t>can </a:t>
            </a:r>
            <a:r>
              <a:rPr lang="en-US" sz="3400" b="1" dirty="0" smtClean="0">
                <a:solidFill>
                  <a:srgbClr val="C00000"/>
                </a:solidFill>
              </a:rPr>
              <a:t>easily cause overfeeding</a:t>
            </a:r>
          </a:p>
          <a:p>
            <a:pPr>
              <a:lnSpc>
                <a:spcPct val="120000"/>
              </a:lnSpc>
            </a:pPr>
            <a:r>
              <a:rPr lang="en-US" sz="3400" dirty="0"/>
              <a:t>Understanding the </a:t>
            </a:r>
            <a:r>
              <a:rPr lang="en-US" sz="3400" b="1" dirty="0">
                <a:solidFill>
                  <a:srgbClr val="C00000"/>
                </a:solidFill>
              </a:rPr>
              <a:t>barriers for enteral nutrition </a:t>
            </a:r>
            <a:br>
              <a:rPr lang="en-US" sz="3400" b="1" dirty="0">
                <a:solidFill>
                  <a:srgbClr val="C00000"/>
                </a:solidFill>
              </a:rPr>
            </a:br>
            <a:r>
              <a:rPr lang="en-US" sz="3400" dirty="0"/>
              <a:t>is essential for health care providers to optimize nutritional support</a:t>
            </a:r>
          </a:p>
          <a:p>
            <a:pPr>
              <a:lnSpc>
                <a:spcPct val="120000"/>
              </a:lnSpc>
            </a:pPr>
            <a:endParaRPr lang="en-US" sz="3400" b="1" dirty="0" smtClean="0">
              <a:solidFill>
                <a:srgbClr val="C00000"/>
              </a:solidFill>
            </a:endParaRPr>
          </a:p>
        </p:txBody>
      </p:sp>
      <p:sp>
        <p:nvSpPr>
          <p:cNvPr id="4" name="Slide Number Placeholder 3"/>
          <p:cNvSpPr>
            <a:spLocks noGrp="1"/>
          </p:cNvSpPr>
          <p:nvPr>
            <p:ph type="sldNum" sz="quarter" idx="12"/>
          </p:nvPr>
        </p:nvSpPr>
        <p:spPr/>
        <p:txBody>
          <a:bodyPr/>
          <a:lstStyle/>
          <a:p>
            <a:fld id="{EBFBDBD6-4F61-42DC-81F6-9CB026BAF37A}"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1047754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3F7EC1BB-3B74-414E-AEF6-730223DEF44C}" type="slidenum">
              <a:rPr lang="en-US" smtClean="0">
                <a:solidFill>
                  <a:srgbClr val="646B86">
                    <a:shade val="50000"/>
                  </a:srgbClr>
                </a:solidFill>
              </a:rPr>
              <a:pPr/>
              <a:t>33</a:t>
            </a:fld>
            <a:endParaRPr lang="en-US">
              <a:solidFill>
                <a:srgbClr val="646B86">
                  <a:shade val="50000"/>
                </a:srgbClr>
              </a:solidFill>
            </a:endParaRPr>
          </a:p>
        </p:txBody>
      </p:sp>
      <p:sp>
        <p:nvSpPr>
          <p:cNvPr id="7" name="Title 6"/>
          <p:cNvSpPr>
            <a:spLocks noGrp="1"/>
          </p:cNvSpPr>
          <p:nvPr>
            <p:ph type="title"/>
          </p:nvPr>
        </p:nvSpPr>
        <p:spPr>
          <a:xfrm>
            <a:off x="0" y="2362200"/>
            <a:ext cx="7114736" cy="1371600"/>
          </a:xfrm>
          <a:noFill/>
          <a:ln>
            <a:noFill/>
          </a:ln>
        </p:spPr>
        <p:txBody>
          <a:bodyPr>
            <a:noAutofit/>
          </a:bodyPr>
          <a:lstStyle/>
          <a:p>
            <a:pPr algn="ctr">
              <a:defRPr/>
            </a:pPr>
            <a:r>
              <a:rPr lang="en-US" sz="9600" i="1" dirty="0" smtClean="0">
                <a:ln w="5000" cmpd="sng">
                  <a:noFill/>
                  <a:prstDash val="solid"/>
                </a:ln>
                <a:solidFill>
                  <a:srgbClr val="FFFF00"/>
                </a:solidFill>
                <a:effectLst>
                  <a:outerShdw blurRad="38100" dist="38100" dir="2700000" algn="tl">
                    <a:srgbClr val="000000">
                      <a:alpha val="43137"/>
                    </a:srgbClr>
                  </a:outerShdw>
                </a:effectLst>
              </a:rPr>
              <a:t>QUESTIONS ??? </a:t>
            </a:r>
            <a:endParaRPr lang="en-US" sz="9600" i="1" dirty="0">
              <a:ln w="5000" cmpd="sng">
                <a:noFill/>
                <a:prstDash val="solid"/>
              </a:ln>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6042031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smtClean="0"/>
              <a:t>Example</a:t>
            </a:r>
            <a:r>
              <a:rPr lang="en-US" b="1" dirty="0" smtClean="0"/>
              <a:t>: Female 50 </a:t>
            </a:r>
            <a:r>
              <a:rPr lang="en-US" b="1" dirty="0" err="1" smtClean="0"/>
              <a:t>kgs</a:t>
            </a:r>
            <a:r>
              <a:rPr lang="en-US" b="1" dirty="0" smtClean="0"/>
              <a:t> in ICU, stable</a:t>
            </a:r>
            <a:br>
              <a:rPr lang="en-US" b="1" dirty="0" smtClean="0"/>
            </a:br>
            <a:r>
              <a:rPr lang="en-US" b="1" dirty="0" smtClean="0"/>
              <a:t>Daily requirements = ?</a:t>
            </a:r>
            <a:endParaRPr lang="en-US" b="1" dirty="0"/>
          </a:p>
        </p:txBody>
      </p:sp>
      <p:sp>
        <p:nvSpPr>
          <p:cNvPr id="3" name="Content Placeholder 2"/>
          <p:cNvSpPr>
            <a:spLocks noGrp="1"/>
          </p:cNvSpPr>
          <p:nvPr>
            <p:ph idx="1"/>
          </p:nvPr>
        </p:nvSpPr>
        <p:spPr>
          <a:xfrm>
            <a:off x="304800" y="2286000"/>
            <a:ext cx="8839200" cy="2971800"/>
          </a:xfrm>
        </p:spPr>
        <p:txBody>
          <a:bodyPr>
            <a:noAutofit/>
          </a:bodyPr>
          <a:lstStyle/>
          <a:p>
            <a:pPr>
              <a:lnSpc>
                <a:spcPct val="150000"/>
              </a:lnSpc>
            </a:pPr>
            <a:r>
              <a:rPr lang="en-US" b="1" dirty="0" smtClean="0">
                <a:solidFill>
                  <a:srgbClr val="0033CC"/>
                </a:solidFill>
              </a:rPr>
              <a:t>Calories:</a:t>
            </a:r>
            <a:r>
              <a:rPr lang="en-US" dirty="0" smtClean="0"/>
              <a:t> 50 x (25</a:t>
            </a:r>
            <a:r>
              <a:rPr lang="en-US" dirty="0" smtClean="0">
                <a:sym typeface="Wingdings" panose="05000000000000000000" pitchFamily="2" charset="2"/>
              </a:rPr>
              <a:t>30) 	= 1,250 – 1,500 Kcal</a:t>
            </a:r>
          </a:p>
          <a:p>
            <a:pPr>
              <a:lnSpc>
                <a:spcPct val="150000"/>
              </a:lnSpc>
            </a:pPr>
            <a:r>
              <a:rPr lang="en-US" b="1" dirty="0" smtClean="0">
                <a:solidFill>
                  <a:srgbClr val="0033CC"/>
                </a:solidFill>
                <a:sym typeface="Wingdings" panose="05000000000000000000" pitchFamily="2" charset="2"/>
              </a:rPr>
              <a:t>Protein:</a:t>
            </a:r>
            <a:r>
              <a:rPr lang="en-US" dirty="0" smtClean="0">
                <a:sym typeface="Wingdings" panose="05000000000000000000" pitchFamily="2" charset="2"/>
              </a:rPr>
              <a:t> 	 50 x (1.2-1.5) 	= 60 – 75 grams</a:t>
            </a:r>
          </a:p>
          <a:p>
            <a:pPr>
              <a:lnSpc>
                <a:spcPct val="150000"/>
              </a:lnSpc>
            </a:pPr>
            <a:r>
              <a:rPr lang="en-US" b="1" dirty="0" smtClean="0">
                <a:solidFill>
                  <a:srgbClr val="0033CC"/>
                </a:solidFill>
                <a:sym typeface="Wingdings" panose="05000000000000000000" pitchFamily="2" charset="2"/>
              </a:rPr>
              <a:t>Fluids:</a:t>
            </a:r>
            <a:r>
              <a:rPr lang="en-US" dirty="0" smtClean="0">
                <a:sym typeface="Wingdings" panose="05000000000000000000" pitchFamily="2" charset="2"/>
              </a:rPr>
              <a:t>     50 x (3035) 	= 1,500 – 1,750 mL</a:t>
            </a:r>
            <a:endParaRPr lang="en-US" dirty="0"/>
          </a:p>
        </p:txBody>
      </p:sp>
      <p:sp>
        <p:nvSpPr>
          <p:cNvPr id="4" name="Slide Number Placeholder 3"/>
          <p:cNvSpPr>
            <a:spLocks noGrp="1"/>
          </p:cNvSpPr>
          <p:nvPr>
            <p:ph type="sldNum" sz="quarter" idx="12"/>
          </p:nvPr>
        </p:nvSpPr>
        <p:spPr/>
        <p:txBody>
          <a:bodyPr/>
          <a:lstStyle/>
          <a:p>
            <a:fld id="{EBFBDBD6-4F61-42DC-81F6-9CB026BAF37A}" type="slidenum">
              <a:rPr lang="en-US" smtClean="0">
                <a:solidFill>
                  <a:prstClr val="black">
                    <a:tint val="75000"/>
                  </a:prstClr>
                </a:solidFill>
              </a:rPr>
              <a:pPr/>
              <a:t>34</a:t>
            </a:fld>
            <a:endParaRPr lang="en-US">
              <a:solidFill>
                <a:prstClr val="black">
                  <a:tint val="75000"/>
                </a:prstClr>
              </a:solidFill>
            </a:endParaRPr>
          </a:p>
        </p:txBody>
      </p:sp>
    </p:spTree>
    <p:extLst>
      <p:ext uri="{BB962C8B-B14F-4D97-AF65-F5344CB8AC3E}">
        <p14:creationId xmlns:p14="http://schemas.microsoft.com/office/powerpoint/2010/main" val="43811490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284551109"/>
              </p:ext>
            </p:extLst>
          </p:nvPr>
        </p:nvGraphicFramePr>
        <p:xfrm>
          <a:off x="116508" y="54167"/>
          <a:ext cx="9027494" cy="6766079"/>
        </p:xfrm>
        <a:graphic>
          <a:graphicData uri="http://schemas.openxmlformats.org/drawingml/2006/table">
            <a:tbl>
              <a:tblPr firstRow="1" bandRow="1">
                <a:tableStyleId>{5C22544A-7EE6-4342-B048-85BDC9FD1C3A}</a:tableStyleId>
              </a:tblPr>
              <a:tblGrid>
                <a:gridCol w="1483692"/>
                <a:gridCol w="1752600"/>
                <a:gridCol w="1905000"/>
                <a:gridCol w="2133600"/>
                <a:gridCol w="1752602"/>
              </a:tblGrid>
              <a:tr h="396242">
                <a:tc>
                  <a:txBody>
                    <a:bodyPr/>
                    <a:lstStyle/>
                    <a:p>
                      <a:pPr algn="ctr">
                        <a:lnSpc>
                          <a:spcPct val="95000"/>
                        </a:lnSpc>
                      </a:pPr>
                      <a:r>
                        <a:rPr lang="en-US" sz="2000" b="1" dirty="0" smtClean="0">
                          <a:solidFill>
                            <a:schemeClr val="tx1"/>
                          </a:solidFill>
                          <a:latin typeface="+mn-lt"/>
                        </a:rPr>
                        <a:t>PPN</a:t>
                      </a:r>
                      <a:endParaRPr lang="th-TH" sz="2000" b="1" dirty="0">
                        <a:solidFill>
                          <a:schemeClr val="tx1"/>
                        </a:solidFill>
                        <a:latin typeface="+mn-lt"/>
                      </a:endParaRPr>
                    </a:p>
                  </a:txBody>
                  <a:tcPr marL="91431" marR="91431" marT="45721" marB="45721">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lnSpc>
                          <a:spcPct val="95000"/>
                        </a:lnSpc>
                      </a:pPr>
                      <a:r>
                        <a:rPr lang="en-US" sz="2000" b="1" dirty="0" smtClean="0">
                          <a:solidFill>
                            <a:schemeClr val="bg1"/>
                          </a:solidFill>
                          <a:latin typeface="+mn-lt"/>
                        </a:rPr>
                        <a:t>B-FLUID</a:t>
                      </a:r>
                      <a:endParaRPr lang="th-TH" sz="2000" b="1" dirty="0">
                        <a:solidFill>
                          <a:schemeClr val="bg1"/>
                        </a:solidFill>
                        <a:latin typeface="+mn-lt"/>
                      </a:endParaRPr>
                    </a:p>
                  </a:txBody>
                  <a:tcPr marL="91431" marR="91431" marT="45721" marB="45721" anchor="ctr">
                    <a:lnL w="12700" cmpd="sng">
                      <a:noFill/>
                    </a:lnL>
                    <a:solidFill>
                      <a:srgbClr val="00B0F0"/>
                    </a:solidFill>
                  </a:tcPr>
                </a:tc>
                <a:tc>
                  <a:txBody>
                    <a:bodyPr/>
                    <a:lstStyle/>
                    <a:p>
                      <a:pPr algn="ctr">
                        <a:lnSpc>
                          <a:spcPct val="95000"/>
                        </a:lnSpc>
                      </a:pPr>
                      <a:r>
                        <a:rPr lang="en-US" sz="2000" b="1" dirty="0" err="1" smtClean="0">
                          <a:solidFill>
                            <a:schemeClr val="bg1"/>
                          </a:solidFill>
                          <a:latin typeface="+mn-lt"/>
                        </a:rPr>
                        <a:t>Nutriflex</a:t>
                      </a:r>
                      <a:r>
                        <a:rPr lang="en-US" sz="2000" b="1" baseline="0" dirty="0" smtClean="0">
                          <a:solidFill>
                            <a:schemeClr val="bg1"/>
                          </a:solidFill>
                          <a:latin typeface="+mn-lt"/>
                        </a:rPr>
                        <a:t> </a:t>
                      </a:r>
                      <a:r>
                        <a:rPr lang="en-US" sz="2000" b="1" baseline="0" dirty="0" err="1" smtClean="0">
                          <a:solidFill>
                            <a:schemeClr val="bg1"/>
                          </a:solidFill>
                          <a:latin typeface="+mn-lt"/>
                        </a:rPr>
                        <a:t>Peri</a:t>
                      </a:r>
                      <a:endParaRPr lang="th-TH" sz="2000" b="1" dirty="0">
                        <a:solidFill>
                          <a:schemeClr val="bg1"/>
                        </a:solidFill>
                        <a:latin typeface="+mn-lt"/>
                      </a:endParaRPr>
                    </a:p>
                  </a:txBody>
                  <a:tcPr marL="91431" marR="91431" marT="45721" marB="45721" anchor="ctr">
                    <a:solidFill>
                      <a:schemeClr val="accent6">
                        <a:lumMod val="75000"/>
                      </a:schemeClr>
                    </a:solidFill>
                  </a:tcPr>
                </a:tc>
                <a:tc>
                  <a:txBody>
                    <a:bodyPr/>
                    <a:lstStyle/>
                    <a:p>
                      <a:pPr algn="ctr">
                        <a:lnSpc>
                          <a:spcPct val="95000"/>
                        </a:lnSpc>
                      </a:pPr>
                      <a:r>
                        <a:rPr lang="en-US" sz="2000" b="1" dirty="0" err="1" smtClean="0">
                          <a:solidFill>
                            <a:schemeClr val="bg1"/>
                          </a:solidFill>
                          <a:latin typeface="+mn-lt"/>
                        </a:rPr>
                        <a:t>Smof</a:t>
                      </a:r>
                      <a:r>
                        <a:rPr lang="en-US" sz="2000" b="1" dirty="0" smtClean="0">
                          <a:solidFill>
                            <a:schemeClr val="bg1"/>
                          </a:solidFill>
                          <a:latin typeface="+mn-lt"/>
                        </a:rPr>
                        <a:t> </a:t>
                      </a:r>
                      <a:r>
                        <a:rPr lang="en-US" sz="2000" b="1" dirty="0" err="1" smtClean="0">
                          <a:solidFill>
                            <a:schemeClr val="bg1"/>
                          </a:solidFill>
                          <a:latin typeface="+mn-lt"/>
                        </a:rPr>
                        <a:t>Kabiven</a:t>
                      </a:r>
                      <a:r>
                        <a:rPr lang="en-US" sz="2000" b="1" dirty="0" smtClean="0">
                          <a:solidFill>
                            <a:schemeClr val="bg1"/>
                          </a:solidFill>
                          <a:latin typeface="+mn-lt"/>
                        </a:rPr>
                        <a:t> </a:t>
                      </a:r>
                      <a:r>
                        <a:rPr lang="en-US" sz="2000" b="1" dirty="0" err="1" smtClean="0">
                          <a:solidFill>
                            <a:schemeClr val="bg1"/>
                          </a:solidFill>
                          <a:latin typeface="+mn-lt"/>
                        </a:rPr>
                        <a:t>peri</a:t>
                      </a:r>
                      <a:endParaRPr lang="th-TH" sz="2000" b="1" dirty="0">
                        <a:solidFill>
                          <a:schemeClr val="bg1"/>
                        </a:solidFill>
                        <a:latin typeface="+mn-lt"/>
                      </a:endParaRPr>
                    </a:p>
                  </a:txBody>
                  <a:tcPr marL="91431" marR="91431" marT="45721" marB="45721" anchor="ctr">
                    <a:solidFill>
                      <a:srgbClr val="9D1383"/>
                    </a:solidFill>
                  </a:tcPr>
                </a:tc>
                <a:tc>
                  <a:txBody>
                    <a:bodyPr/>
                    <a:lstStyle/>
                    <a:p>
                      <a:pPr algn="ctr">
                        <a:lnSpc>
                          <a:spcPct val="95000"/>
                        </a:lnSpc>
                      </a:pPr>
                      <a:r>
                        <a:rPr lang="en-US" sz="2000" b="1" dirty="0" err="1" smtClean="0">
                          <a:solidFill>
                            <a:schemeClr val="bg1"/>
                          </a:solidFill>
                          <a:latin typeface="+mn-lt"/>
                        </a:rPr>
                        <a:t>Oliclinomel</a:t>
                      </a:r>
                      <a:r>
                        <a:rPr lang="en-US" sz="2000" b="1" dirty="0" smtClean="0">
                          <a:solidFill>
                            <a:schemeClr val="bg1"/>
                          </a:solidFill>
                          <a:latin typeface="+mn-lt"/>
                        </a:rPr>
                        <a:t> N4</a:t>
                      </a:r>
                      <a:endParaRPr lang="th-TH" sz="2000" b="1" dirty="0">
                        <a:solidFill>
                          <a:schemeClr val="bg1"/>
                        </a:solidFill>
                        <a:latin typeface="+mn-lt"/>
                      </a:endParaRPr>
                    </a:p>
                  </a:txBody>
                  <a:tcPr marL="91431" marR="91431" marT="45721" marB="45721" anchor="ctr">
                    <a:solidFill>
                      <a:srgbClr val="00B050"/>
                    </a:solidFill>
                  </a:tcPr>
                </a:tc>
              </a:tr>
              <a:tr h="337901">
                <a:tc>
                  <a:txBody>
                    <a:bodyPr/>
                    <a:lstStyle/>
                    <a:p>
                      <a:pPr>
                        <a:lnSpc>
                          <a:spcPct val="95000"/>
                        </a:lnSpc>
                      </a:pPr>
                      <a:r>
                        <a:rPr lang="en-US" sz="1600" b="1" dirty="0" smtClean="0">
                          <a:solidFill>
                            <a:schemeClr val="tx1"/>
                          </a:solidFill>
                          <a:latin typeface="+mn-lt"/>
                          <a:cs typeface="Arial" pitchFamily="34" charset="0"/>
                        </a:rPr>
                        <a:t>Glucose</a:t>
                      </a:r>
                      <a:endParaRPr lang="th-TH" sz="1600" b="1" dirty="0">
                        <a:solidFill>
                          <a:schemeClr val="tx1"/>
                        </a:solidFill>
                        <a:latin typeface="+mn-lt"/>
                      </a:endParaRPr>
                    </a:p>
                  </a:txBody>
                  <a:tcPr marL="91431" marR="91431" marT="45721" marB="45721" anchor="ctr">
                    <a:lnT w="38100" cmpd="sng">
                      <a:noFill/>
                    </a:lnT>
                  </a:tcPr>
                </a:tc>
                <a:tc>
                  <a:txBody>
                    <a:bodyPr/>
                    <a:lstStyle/>
                    <a:p>
                      <a:pPr algn="ctr">
                        <a:lnSpc>
                          <a:spcPct val="95000"/>
                        </a:lnSpc>
                      </a:pPr>
                      <a:r>
                        <a:rPr lang="en-US" sz="1800" b="1" dirty="0" smtClean="0">
                          <a:solidFill>
                            <a:schemeClr val="tx1"/>
                          </a:solidFill>
                          <a:latin typeface="+mn-lt"/>
                          <a:cs typeface="Arial" pitchFamily="34" charset="0"/>
                        </a:rPr>
                        <a:t>75 g (7.5%</a:t>
                      </a:r>
                      <a:endParaRPr lang="th-TH" sz="1800" b="1" dirty="0">
                        <a:solidFill>
                          <a:schemeClr val="tx1"/>
                        </a:solidFill>
                        <a:latin typeface="+mn-lt"/>
                      </a:endParaRPr>
                    </a:p>
                  </a:txBody>
                  <a:tcPr marL="91431" marR="91431" marT="45721" marB="45721" anchor="ctr">
                    <a:solidFill>
                      <a:schemeClr val="accent1">
                        <a:lumMod val="40000"/>
                        <a:lumOff val="60000"/>
                      </a:schemeClr>
                    </a:solidFill>
                  </a:tcPr>
                </a:tc>
                <a:tc>
                  <a:txBody>
                    <a:bodyPr/>
                    <a:lstStyle/>
                    <a:p>
                      <a:pPr algn="ctr">
                        <a:lnSpc>
                          <a:spcPct val="95000"/>
                        </a:lnSpc>
                      </a:pPr>
                      <a:r>
                        <a:rPr lang="en-US" sz="1800" b="1" dirty="0" smtClean="0">
                          <a:solidFill>
                            <a:schemeClr val="tx1"/>
                          </a:solidFill>
                          <a:latin typeface="+mn-lt"/>
                          <a:cs typeface="Arial" pitchFamily="34" charset="0"/>
                        </a:rPr>
                        <a:t>80 g (6.4%)</a:t>
                      </a:r>
                      <a:endParaRPr lang="th-TH" sz="1800" b="1" dirty="0">
                        <a:solidFill>
                          <a:schemeClr val="tx1"/>
                        </a:solidFill>
                        <a:latin typeface="+mn-lt"/>
                      </a:endParaRPr>
                    </a:p>
                  </a:txBody>
                  <a:tcPr marL="91431" marR="91431" marT="45721" marB="45721" anchor="ctr">
                    <a:solidFill>
                      <a:schemeClr val="accent6">
                        <a:lumMod val="60000"/>
                        <a:lumOff val="40000"/>
                      </a:schemeClr>
                    </a:solidFill>
                  </a:tcPr>
                </a:tc>
                <a:tc>
                  <a:txBody>
                    <a:bodyPr/>
                    <a:lstStyle/>
                    <a:p>
                      <a:pPr algn="ctr">
                        <a:lnSpc>
                          <a:spcPct val="95000"/>
                        </a:lnSpc>
                      </a:pPr>
                      <a:r>
                        <a:rPr lang="en-US" sz="1800" b="1" dirty="0" smtClean="0">
                          <a:solidFill>
                            <a:schemeClr val="tx1"/>
                          </a:solidFill>
                          <a:latin typeface="+mn-lt"/>
                          <a:cs typeface="Arial" pitchFamily="34" charset="0"/>
                        </a:rPr>
                        <a:t>103 g (6.7%)</a:t>
                      </a:r>
                      <a:endParaRPr lang="th-TH" sz="1800" b="1" dirty="0">
                        <a:solidFill>
                          <a:schemeClr val="tx1"/>
                        </a:solidFill>
                        <a:latin typeface="+mn-lt"/>
                      </a:endParaRPr>
                    </a:p>
                  </a:txBody>
                  <a:tcPr marL="91431" marR="91431" marT="45721" marB="45721" anchor="ctr">
                    <a:solidFill>
                      <a:srgbClr val="F77BE8"/>
                    </a:solidFill>
                  </a:tcPr>
                </a:tc>
                <a:tc>
                  <a:txBody>
                    <a:bodyPr/>
                    <a:lstStyle/>
                    <a:p>
                      <a:pPr algn="ctr">
                        <a:lnSpc>
                          <a:spcPct val="95000"/>
                        </a:lnSpc>
                      </a:pPr>
                      <a:r>
                        <a:rPr lang="en-US" sz="1800" b="1" dirty="0" smtClean="0">
                          <a:solidFill>
                            <a:schemeClr val="tx1"/>
                          </a:solidFill>
                          <a:latin typeface="+mn-lt"/>
                        </a:rPr>
                        <a:t>160 g (8%)</a:t>
                      </a:r>
                      <a:endParaRPr lang="th-TH" sz="1800" b="1" dirty="0">
                        <a:solidFill>
                          <a:schemeClr val="tx1"/>
                        </a:solidFill>
                        <a:latin typeface="+mn-lt"/>
                      </a:endParaRPr>
                    </a:p>
                  </a:txBody>
                  <a:tcPr marL="91431" marR="91431" marT="45721" marB="45721" anchor="ctr">
                    <a:solidFill>
                      <a:srgbClr val="92D050"/>
                    </a:solidFill>
                  </a:tcPr>
                </a:tc>
              </a:tr>
              <a:tr h="337901">
                <a:tc>
                  <a:txBody>
                    <a:bodyPr/>
                    <a:lstStyle/>
                    <a:p>
                      <a:pPr>
                        <a:lnSpc>
                          <a:spcPct val="95000"/>
                        </a:lnSpc>
                      </a:pPr>
                      <a:r>
                        <a:rPr lang="en-US" sz="1600" b="1" dirty="0" smtClean="0">
                          <a:solidFill>
                            <a:schemeClr val="tx1"/>
                          </a:solidFill>
                          <a:latin typeface="+mn-lt"/>
                          <a:cs typeface="Arial" pitchFamily="34" charset="0"/>
                        </a:rPr>
                        <a:t>Osmolality/</a:t>
                      </a:r>
                      <a:r>
                        <a:rPr lang="en-US" sz="1600" b="1" dirty="0" err="1" smtClean="0">
                          <a:solidFill>
                            <a:schemeClr val="tx1"/>
                          </a:solidFill>
                          <a:latin typeface="+mn-lt"/>
                          <a:cs typeface="Arial" pitchFamily="34" charset="0"/>
                        </a:rPr>
                        <a:t>Vol</a:t>
                      </a:r>
                      <a:endParaRPr lang="th-TH" sz="1600" b="1"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858 / 1L</a:t>
                      </a:r>
                      <a:endParaRPr lang="th-TH" sz="1800" b="1" dirty="0">
                        <a:solidFill>
                          <a:schemeClr val="tx1"/>
                        </a:solidFill>
                        <a:latin typeface="+mn-lt"/>
                      </a:endParaRPr>
                    </a:p>
                  </a:txBody>
                  <a:tcPr marL="91431" marR="91431" marT="45721" marB="45721" anchor="ctr">
                    <a:solidFill>
                      <a:srgbClr val="EBFFFF"/>
                    </a:solidFill>
                  </a:tcPr>
                </a:tc>
                <a:tc>
                  <a:txBody>
                    <a:bodyPr/>
                    <a:lstStyle/>
                    <a:p>
                      <a:pPr algn="ctr">
                        <a:lnSpc>
                          <a:spcPct val="95000"/>
                        </a:lnSpc>
                      </a:pPr>
                      <a:r>
                        <a:rPr lang="en-US" sz="1800" b="1" dirty="0" smtClean="0">
                          <a:solidFill>
                            <a:schemeClr val="tx1"/>
                          </a:solidFill>
                          <a:latin typeface="+mn-lt"/>
                          <a:cs typeface="Arial" pitchFamily="34" charset="0"/>
                        </a:rPr>
                        <a:t>840/ 1.25L</a:t>
                      </a:r>
                      <a:endParaRPr lang="th-TH" sz="1800" b="1" dirty="0">
                        <a:solidFill>
                          <a:schemeClr val="tx1"/>
                        </a:solidFill>
                        <a:latin typeface="+mn-lt"/>
                      </a:endParaRPr>
                    </a:p>
                  </a:txBody>
                  <a:tcPr marL="91431" marR="91431" marT="45721" marB="45721" anchor="ctr">
                    <a:solidFill>
                      <a:schemeClr val="accent6">
                        <a:lumMod val="20000"/>
                        <a:lumOff val="80000"/>
                      </a:schemeClr>
                    </a:solidFill>
                  </a:tcPr>
                </a:tc>
                <a:tc>
                  <a:txBody>
                    <a:bodyPr/>
                    <a:lstStyle/>
                    <a:p>
                      <a:pPr algn="ctr">
                        <a:lnSpc>
                          <a:spcPct val="95000"/>
                        </a:lnSpc>
                      </a:pPr>
                      <a:r>
                        <a:rPr lang="en-US" sz="1800" b="1" dirty="0" smtClean="0">
                          <a:solidFill>
                            <a:schemeClr val="tx1"/>
                          </a:solidFill>
                          <a:latin typeface="+mn-lt"/>
                          <a:cs typeface="Arial" pitchFamily="34" charset="0"/>
                        </a:rPr>
                        <a:t>850/ 1.5L</a:t>
                      </a:r>
                      <a:endParaRPr lang="th-TH" sz="1800" b="1" dirty="0">
                        <a:solidFill>
                          <a:schemeClr val="tx1"/>
                        </a:solidFill>
                        <a:latin typeface="+mn-lt"/>
                      </a:endParaRPr>
                    </a:p>
                  </a:txBody>
                  <a:tcPr marL="91431" marR="91431" marT="45721" marB="45721" anchor="ctr">
                    <a:solidFill>
                      <a:srgbClr val="FFCCFF"/>
                    </a:solidFill>
                  </a:tcPr>
                </a:tc>
                <a:tc>
                  <a:txBody>
                    <a:bodyPr/>
                    <a:lstStyle/>
                    <a:p>
                      <a:pPr algn="ctr">
                        <a:lnSpc>
                          <a:spcPct val="95000"/>
                        </a:lnSpc>
                      </a:pPr>
                      <a:r>
                        <a:rPr lang="en-US" sz="1800" b="1" dirty="0" smtClean="0">
                          <a:solidFill>
                            <a:schemeClr val="tx1"/>
                          </a:solidFill>
                          <a:latin typeface="+mn-lt"/>
                        </a:rPr>
                        <a:t>750</a:t>
                      </a:r>
                      <a:r>
                        <a:rPr lang="en-US" sz="1800" b="1" baseline="0" dirty="0" smtClean="0">
                          <a:solidFill>
                            <a:schemeClr val="tx1"/>
                          </a:solidFill>
                          <a:latin typeface="+mn-lt"/>
                        </a:rPr>
                        <a:t> / 2L</a:t>
                      </a:r>
                      <a:endParaRPr lang="th-TH" sz="1800" b="1" dirty="0">
                        <a:solidFill>
                          <a:schemeClr val="tx1"/>
                        </a:solidFill>
                        <a:latin typeface="+mn-lt"/>
                      </a:endParaRPr>
                    </a:p>
                  </a:txBody>
                  <a:tcPr marL="91431" marR="91431" marT="45721" marB="45721" anchor="ctr">
                    <a:solidFill>
                      <a:srgbClr val="CCFF99"/>
                    </a:solidFill>
                  </a:tcPr>
                </a:tc>
              </a:tr>
              <a:tr h="385055">
                <a:tc>
                  <a:txBody>
                    <a:bodyPr/>
                    <a:lstStyle/>
                    <a:p>
                      <a:pPr>
                        <a:lnSpc>
                          <a:spcPct val="95000"/>
                        </a:lnSpc>
                      </a:pPr>
                      <a:r>
                        <a:rPr lang="en-US" sz="1600" b="1" dirty="0" smtClean="0">
                          <a:solidFill>
                            <a:schemeClr val="tx1"/>
                          </a:solidFill>
                          <a:latin typeface="+mn-lt"/>
                          <a:cs typeface="Arial" pitchFamily="34" charset="0"/>
                        </a:rPr>
                        <a:t>Total Amino a.</a:t>
                      </a:r>
                      <a:endParaRPr lang="th-TH" sz="1600" b="1"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30</a:t>
                      </a:r>
                      <a:r>
                        <a:rPr lang="en-US" sz="1800" b="1" baseline="0" dirty="0" smtClean="0">
                          <a:solidFill>
                            <a:schemeClr val="tx1"/>
                          </a:solidFill>
                          <a:latin typeface="+mn-lt"/>
                          <a:cs typeface="Arial" pitchFamily="34" charset="0"/>
                        </a:rPr>
                        <a:t> </a:t>
                      </a:r>
                      <a:r>
                        <a:rPr lang="en-US" sz="1800" b="1" dirty="0" smtClean="0">
                          <a:solidFill>
                            <a:schemeClr val="tx1"/>
                          </a:solidFill>
                          <a:latin typeface="+mn-lt"/>
                          <a:cs typeface="Arial" pitchFamily="34" charset="0"/>
                        </a:rPr>
                        <a:t>g</a:t>
                      </a:r>
                      <a:endParaRPr lang="th-TH" sz="1800" b="1" dirty="0">
                        <a:solidFill>
                          <a:schemeClr val="tx1"/>
                        </a:solidFill>
                        <a:latin typeface="+mn-lt"/>
                      </a:endParaRPr>
                    </a:p>
                  </a:txBody>
                  <a:tcPr marL="91431" marR="91431" marT="45721" marB="45721" anchor="ctr">
                    <a:solidFill>
                      <a:schemeClr val="accent1">
                        <a:lumMod val="40000"/>
                        <a:lumOff val="60000"/>
                      </a:schemeClr>
                    </a:solidFill>
                  </a:tcPr>
                </a:tc>
                <a:tc>
                  <a:txBody>
                    <a:bodyPr/>
                    <a:lstStyle/>
                    <a:p>
                      <a:pPr algn="ctr">
                        <a:lnSpc>
                          <a:spcPct val="95000"/>
                        </a:lnSpc>
                      </a:pPr>
                      <a:r>
                        <a:rPr lang="en-US" sz="1800" b="1" dirty="0" smtClean="0">
                          <a:solidFill>
                            <a:schemeClr val="tx1"/>
                          </a:solidFill>
                          <a:latin typeface="+mn-lt"/>
                          <a:cs typeface="Arial" pitchFamily="34" charset="0"/>
                        </a:rPr>
                        <a:t>40</a:t>
                      </a:r>
                      <a:r>
                        <a:rPr lang="en-US" sz="1800" b="1" baseline="0" dirty="0" smtClean="0">
                          <a:solidFill>
                            <a:schemeClr val="tx1"/>
                          </a:solidFill>
                          <a:latin typeface="+mn-lt"/>
                          <a:cs typeface="Arial" pitchFamily="34" charset="0"/>
                        </a:rPr>
                        <a:t> </a:t>
                      </a:r>
                      <a:r>
                        <a:rPr lang="en-US" sz="1800" b="1" dirty="0" smtClean="0">
                          <a:solidFill>
                            <a:schemeClr val="tx1"/>
                          </a:solidFill>
                          <a:latin typeface="+mn-lt"/>
                          <a:cs typeface="Arial" pitchFamily="34" charset="0"/>
                        </a:rPr>
                        <a:t>g</a:t>
                      </a:r>
                      <a:endParaRPr lang="th-TH" sz="1800" b="1" dirty="0">
                        <a:solidFill>
                          <a:schemeClr val="tx1"/>
                        </a:solidFill>
                        <a:latin typeface="+mn-lt"/>
                      </a:endParaRPr>
                    </a:p>
                  </a:txBody>
                  <a:tcPr marL="91431" marR="91431" marT="45721" marB="45721" anchor="ctr">
                    <a:solidFill>
                      <a:schemeClr val="accent6">
                        <a:lumMod val="60000"/>
                        <a:lumOff val="40000"/>
                      </a:schemeClr>
                    </a:solidFill>
                  </a:tcPr>
                </a:tc>
                <a:tc>
                  <a:txBody>
                    <a:bodyPr/>
                    <a:lstStyle/>
                    <a:p>
                      <a:pPr algn="ctr">
                        <a:lnSpc>
                          <a:spcPct val="95000"/>
                        </a:lnSpc>
                      </a:pPr>
                      <a:r>
                        <a:rPr lang="en-US" sz="1800" b="1" dirty="0" smtClean="0">
                          <a:solidFill>
                            <a:schemeClr val="tx1"/>
                          </a:solidFill>
                          <a:latin typeface="+mn-lt"/>
                          <a:cs typeface="Arial" pitchFamily="34" charset="0"/>
                        </a:rPr>
                        <a:t>46</a:t>
                      </a:r>
                      <a:r>
                        <a:rPr lang="en-US" sz="1800" b="1" baseline="0" dirty="0" smtClean="0">
                          <a:solidFill>
                            <a:schemeClr val="tx1"/>
                          </a:solidFill>
                          <a:latin typeface="+mn-lt"/>
                          <a:cs typeface="Arial" pitchFamily="34" charset="0"/>
                        </a:rPr>
                        <a:t> </a:t>
                      </a:r>
                      <a:r>
                        <a:rPr lang="en-US" sz="1800" b="1" dirty="0" smtClean="0">
                          <a:solidFill>
                            <a:schemeClr val="tx1"/>
                          </a:solidFill>
                          <a:latin typeface="+mn-lt"/>
                          <a:cs typeface="Arial" pitchFamily="34" charset="0"/>
                        </a:rPr>
                        <a:t>g</a:t>
                      </a:r>
                      <a:endParaRPr lang="th-TH" sz="1800" b="1" dirty="0">
                        <a:solidFill>
                          <a:schemeClr val="tx1"/>
                        </a:solidFill>
                        <a:latin typeface="+mn-lt"/>
                      </a:endParaRPr>
                    </a:p>
                  </a:txBody>
                  <a:tcPr marL="91431" marR="91431" marT="45721" marB="45721" anchor="ctr">
                    <a:solidFill>
                      <a:srgbClr val="F77BE8"/>
                    </a:solidFill>
                  </a:tcPr>
                </a:tc>
                <a:tc>
                  <a:txBody>
                    <a:bodyPr/>
                    <a:lstStyle/>
                    <a:p>
                      <a:pPr algn="ctr">
                        <a:lnSpc>
                          <a:spcPct val="95000"/>
                        </a:lnSpc>
                      </a:pPr>
                      <a:r>
                        <a:rPr lang="en-US" sz="1800" b="1" dirty="0" smtClean="0">
                          <a:solidFill>
                            <a:schemeClr val="tx1"/>
                          </a:solidFill>
                          <a:latin typeface="+mn-lt"/>
                        </a:rPr>
                        <a:t>44</a:t>
                      </a:r>
                      <a:r>
                        <a:rPr lang="en-US" sz="1800" b="1" baseline="0" dirty="0" smtClean="0">
                          <a:solidFill>
                            <a:schemeClr val="tx1"/>
                          </a:solidFill>
                          <a:latin typeface="+mn-lt"/>
                        </a:rPr>
                        <a:t>  g</a:t>
                      </a:r>
                      <a:endParaRPr lang="th-TH" sz="1800" b="1" dirty="0">
                        <a:solidFill>
                          <a:schemeClr val="tx1"/>
                        </a:solidFill>
                        <a:latin typeface="+mn-lt"/>
                      </a:endParaRPr>
                    </a:p>
                  </a:txBody>
                  <a:tcPr marL="91431" marR="91431" marT="45721" marB="45721" anchor="ctr">
                    <a:solidFill>
                      <a:srgbClr val="92D050"/>
                    </a:solidFill>
                  </a:tcPr>
                </a:tc>
              </a:tr>
              <a:tr h="337901">
                <a:tc>
                  <a:txBody>
                    <a:bodyPr/>
                    <a:lstStyle/>
                    <a:p>
                      <a:pPr>
                        <a:lnSpc>
                          <a:spcPct val="95000"/>
                        </a:lnSpc>
                      </a:pPr>
                      <a:r>
                        <a:rPr lang="en-US" sz="1600" b="1" dirty="0" smtClean="0">
                          <a:solidFill>
                            <a:schemeClr val="tx1"/>
                          </a:solidFill>
                          <a:latin typeface="+mn-lt"/>
                          <a:cs typeface="Arial" pitchFamily="34" charset="0"/>
                        </a:rPr>
                        <a:t>Fat</a:t>
                      </a:r>
                      <a:endParaRPr lang="th-TH" sz="1600" b="1" dirty="0">
                        <a:solidFill>
                          <a:schemeClr val="tx1"/>
                        </a:solidFill>
                        <a:latin typeface="+mn-lt"/>
                      </a:endParaRPr>
                    </a:p>
                  </a:txBody>
                  <a:tcPr marL="91431" marR="91431" marT="45721" marB="45721" anchor="ctr"/>
                </a:tc>
                <a:tc>
                  <a:txBody>
                    <a:bodyPr/>
                    <a:lstStyle/>
                    <a:p>
                      <a:pPr algn="ctr">
                        <a:lnSpc>
                          <a:spcPct val="95000"/>
                        </a:lnSpc>
                      </a:pPr>
                      <a:endParaRPr lang="th-TH" sz="1800" b="1" dirty="0">
                        <a:solidFill>
                          <a:schemeClr val="tx1"/>
                        </a:solidFill>
                        <a:latin typeface="+mn-lt"/>
                      </a:endParaRPr>
                    </a:p>
                  </a:txBody>
                  <a:tcPr marL="91431" marR="91431" marT="45721" marB="45721" anchor="ctr">
                    <a:solidFill>
                      <a:srgbClr val="EBFFFF"/>
                    </a:solidFill>
                  </a:tcPr>
                </a:tc>
                <a:tc>
                  <a:txBody>
                    <a:bodyPr/>
                    <a:lstStyle/>
                    <a:p>
                      <a:pPr algn="ctr">
                        <a:lnSpc>
                          <a:spcPct val="95000"/>
                        </a:lnSpc>
                      </a:pPr>
                      <a:r>
                        <a:rPr lang="en-US" sz="1800" b="1" dirty="0" smtClean="0">
                          <a:solidFill>
                            <a:schemeClr val="tx1"/>
                          </a:solidFill>
                          <a:latin typeface="+mn-lt"/>
                          <a:cs typeface="Arial" pitchFamily="34" charset="0"/>
                        </a:rPr>
                        <a:t>50.00</a:t>
                      </a:r>
                      <a:r>
                        <a:rPr lang="en-US" sz="1800" b="1" baseline="0" dirty="0" smtClean="0">
                          <a:solidFill>
                            <a:schemeClr val="tx1"/>
                          </a:solidFill>
                          <a:latin typeface="+mn-lt"/>
                          <a:cs typeface="Arial" pitchFamily="34" charset="0"/>
                        </a:rPr>
                        <a:t> g</a:t>
                      </a:r>
                      <a:endParaRPr lang="th-TH" sz="1800" b="1" dirty="0">
                        <a:solidFill>
                          <a:schemeClr val="tx1"/>
                        </a:solidFill>
                        <a:latin typeface="+mn-lt"/>
                      </a:endParaRPr>
                    </a:p>
                  </a:txBody>
                  <a:tcPr marL="91431" marR="91431" marT="45721" marB="45721" anchor="ctr">
                    <a:solidFill>
                      <a:schemeClr val="accent6">
                        <a:lumMod val="20000"/>
                        <a:lumOff val="80000"/>
                      </a:schemeClr>
                    </a:solidFill>
                  </a:tcPr>
                </a:tc>
                <a:tc>
                  <a:txBody>
                    <a:bodyPr/>
                    <a:lstStyle/>
                    <a:p>
                      <a:pPr algn="ctr">
                        <a:lnSpc>
                          <a:spcPct val="95000"/>
                        </a:lnSpc>
                      </a:pPr>
                      <a:r>
                        <a:rPr lang="en-US" sz="1800" b="1" baseline="0" dirty="0" smtClean="0">
                          <a:solidFill>
                            <a:schemeClr val="tx1"/>
                          </a:solidFill>
                          <a:latin typeface="+mn-lt"/>
                          <a:cs typeface="Arial" pitchFamily="34" charset="0"/>
                        </a:rPr>
                        <a:t>41 g</a:t>
                      </a:r>
                      <a:endParaRPr lang="th-TH" sz="1800" b="1" dirty="0">
                        <a:solidFill>
                          <a:schemeClr val="tx1"/>
                        </a:solidFill>
                        <a:latin typeface="+mn-lt"/>
                      </a:endParaRPr>
                    </a:p>
                  </a:txBody>
                  <a:tcPr marL="91431" marR="91431" marT="45721" marB="45721" anchor="ctr">
                    <a:solidFill>
                      <a:srgbClr val="FFCCFF"/>
                    </a:solidFill>
                  </a:tcPr>
                </a:tc>
                <a:tc>
                  <a:txBody>
                    <a:bodyPr/>
                    <a:lstStyle/>
                    <a:p>
                      <a:pPr algn="ctr">
                        <a:lnSpc>
                          <a:spcPct val="95000"/>
                        </a:lnSpc>
                      </a:pPr>
                      <a:r>
                        <a:rPr lang="en-US" sz="1800" b="1" dirty="0" smtClean="0">
                          <a:solidFill>
                            <a:schemeClr val="tx1"/>
                          </a:solidFill>
                          <a:latin typeface="+mn-lt"/>
                        </a:rPr>
                        <a:t>40 g</a:t>
                      </a:r>
                      <a:endParaRPr lang="th-TH" sz="1800" b="1" dirty="0">
                        <a:solidFill>
                          <a:schemeClr val="tx1"/>
                        </a:solidFill>
                        <a:latin typeface="+mn-lt"/>
                      </a:endParaRPr>
                    </a:p>
                  </a:txBody>
                  <a:tcPr marL="91431" marR="91431" marT="45721" marB="45721" anchor="ctr">
                    <a:solidFill>
                      <a:srgbClr val="CCFF99"/>
                    </a:solidFill>
                  </a:tcPr>
                </a:tc>
              </a:tr>
              <a:tr h="337901">
                <a:tc>
                  <a:txBody>
                    <a:bodyPr/>
                    <a:lstStyle/>
                    <a:p>
                      <a:pPr>
                        <a:lnSpc>
                          <a:spcPct val="95000"/>
                        </a:lnSpc>
                      </a:pPr>
                      <a:r>
                        <a:rPr lang="en-US" sz="1600" b="1" dirty="0" smtClean="0">
                          <a:solidFill>
                            <a:schemeClr val="tx1"/>
                          </a:solidFill>
                          <a:latin typeface="+mn-lt"/>
                          <a:cs typeface="Arial" pitchFamily="34" charset="0"/>
                        </a:rPr>
                        <a:t>Thiamine</a:t>
                      </a:r>
                      <a:endParaRPr lang="th-TH" sz="1600" b="1"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1.5</a:t>
                      </a:r>
                      <a:r>
                        <a:rPr lang="en-US" sz="1800" b="1" baseline="0" dirty="0" smtClean="0">
                          <a:solidFill>
                            <a:schemeClr val="tx1"/>
                          </a:solidFill>
                          <a:latin typeface="+mn-lt"/>
                          <a:cs typeface="Arial" pitchFamily="34" charset="0"/>
                        </a:rPr>
                        <a:t> mg</a:t>
                      </a:r>
                      <a:endParaRPr lang="th-TH" sz="1800" b="1" dirty="0">
                        <a:solidFill>
                          <a:schemeClr val="tx1"/>
                        </a:solidFill>
                        <a:latin typeface="+mn-lt"/>
                      </a:endParaRPr>
                    </a:p>
                  </a:txBody>
                  <a:tcPr marL="91431" marR="91431" marT="45721" marB="45721" anchor="ctr">
                    <a:solidFill>
                      <a:schemeClr val="accent1">
                        <a:lumMod val="40000"/>
                        <a:lumOff val="60000"/>
                      </a:schemeClr>
                    </a:solidFill>
                  </a:tcPr>
                </a:tc>
                <a:tc>
                  <a:txBody>
                    <a:bodyPr/>
                    <a:lstStyle/>
                    <a:p>
                      <a:pPr algn="ctr">
                        <a:lnSpc>
                          <a:spcPct val="95000"/>
                        </a:lnSpc>
                      </a:pPr>
                      <a:r>
                        <a:rPr lang="en-US" sz="1800" b="1" dirty="0" smtClean="0">
                          <a:solidFill>
                            <a:schemeClr val="tx1"/>
                          </a:solidFill>
                          <a:latin typeface="+mn-lt"/>
                        </a:rPr>
                        <a:t>-</a:t>
                      </a:r>
                      <a:endParaRPr lang="th-TH" sz="1800" b="1" dirty="0">
                        <a:solidFill>
                          <a:schemeClr val="tx1"/>
                        </a:solidFill>
                        <a:latin typeface="+mn-lt"/>
                      </a:endParaRPr>
                    </a:p>
                  </a:txBody>
                  <a:tcPr marL="91431" marR="91431" marT="45721" marB="45721" anchor="ctr">
                    <a:solidFill>
                      <a:schemeClr val="accent6">
                        <a:lumMod val="60000"/>
                        <a:lumOff val="40000"/>
                      </a:schemeClr>
                    </a:solidFill>
                  </a:tcPr>
                </a:tc>
                <a:tc>
                  <a:txBody>
                    <a:bodyPr/>
                    <a:lstStyle/>
                    <a:p>
                      <a:pPr marL="0" marR="0" indent="0" algn="ctr" defTabSz="914400" rtl="0" eaLnBrk="1" fontAlgn="auto" latinLnBrk="0" hangingPunct="1">
                        <a:lnSpc>
                          <a:spcPct val="95000"/>
                        </a:lnSpc>
                        <a:spcBef>
                          <a:spcPts val="0"/>
                        </a:spcBef>
                        <a:spcAft>
                          <a:spcPts val="0"/>
                        </a:spcAft>
                        <a:buClrTx/>
                        <a:buSzTx/>
                        <a:buFontTx/>
                        <a:buNone/>
                        <a:tabLst/>
                        <a:defRPr/>
                      </a:pPr>
                      <a:r>
                        <a:rPr lang="en-US" sz="1800" b="1" dirty="0" smtClean="0">
                          <a:solidFill>
                            <a:schemeClr val="tx1"/>
                          </a:solidFill>
                          <a:latin typeface="+mn-lt"/>
                        </a:rPr>
                        <a:t>-</a:t>
                      </a:r>
                      <a:endParaRPr lang="th-TH" sz="1800" b="1" dirty="0" smtClean="0">
                        <a:solidFill>
                          <a:schemeClr val="tx1"/>
                        </a:solidFill>
                        <a:latin typeface="+mn-lt"/>
                      </a:endParaRPr>
                    </a:p>
                  </a:txBody>
                  <a:tcPr marL="91431" marR="91431" marT="45721" marB="45721" anchor="ctr">
                    <a:solidFill>
                      <a:srgbClr val="FF66FF"/>
                    </a:solidFill>
                  </a:tcPr>
                </a:tc>
                <a:tc>
                  <a:txBody>
                    <a:bodyPr/>
                    <a:lstStyle/>
                    <a:p>
                      <a:pPr marL="0" marR="0" indent="0" algn="ctr" defTabSz="914400" rtl="0" eaLnBrk="1" fontAlgn="auto" latinLnBrk="0" hangingPunct="1">
                        <a:lnSpc>
                          <a:spcPct val="95000"/>
                        </a:lnSpc>
                        <a:spcBef>
                          <a:spcPts val="0"/>
                        </a:spcBef>
                        <a:spcAft>
                          <a:spcPts val="0"/>
                        </a:spcAft>
                        <a:buClrTx/>
                        <a:buSzTx/>
                        <a:buFontTx/>
                        <a:buNone/>
                        <a:tabLst/>
                        <a:defRPr/>
                      </a:pPr>
                      <a:r>
                        <a:rPr lang="en-US" sz="1800" b="1" dirty="0" smtClean="0">
                          <a:solidFill>
                            <a:schemeClr val="tx1"/>
                          </a:solidFill>
                          <a:latin typeface="+mn-lt"/>
                        </a:rPr>
                        <a:t>-</a:t>
                      </a:r>
                      <a:endParaRPr lang="th-TH" sz="1800" b="1" dirty="0" smtClean="0">
                        <a:solidFill>
                          <a:schemeClr val="tx1"/>
                        </a:solidFill>
                        <a:latin typeface="+mn-lt"/>
                      </a:endParaRPr>
                    </a:p>
                  </a:txBody>
                  <a:tcPr marL="91431" marR="91431" marT="45721" marB="45721" anchor="ctr">
                    <a:solidFill>
                      <a:srgbClr val="92D050"/>
                    </a:solidFill>
                  </a:tcPr>
                </a:tc>
              </a:tr>
              <a:tr h="337901">
                <a:tc>
                  <a:txBody>
                    <a:bodyPr/>
                    <a:lstStyle/>
                    <a:p>
                      <a:pPr>
                        <a:lnSpc>
                          <a:spcPct val="95000"/>
                        </a:lnSpc>
                      </a:pPr>
                      <a:r>
                        <a:rPr lang="en-US" sz="1600" b="1" dirty="0" smtClean="0">
                          <a:solidFill>
                            <a:schemeClr val="tx1"/>
                          </a:solidFill>
                          <a:latin typeface="+mn-lt"/>
                          <a:cs typeface="Arial" pitchFamily="34" charset="0"/>
                        </a:rPr>
                        <a:t>Total Calories</a:t>
                      </a:r>
                      <a:endParaRPr lang="th-TH" sz="1600" b="1"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420 kcal</a:t>
                      </a:r>
                      <a:endParaRPr lang="th-TH" sz="1800" b="1" dirty="0">
                        <a:solidFill>
                          <a:schemeClr val="tx1"/>
                        </a:solidFill>
                        <a:latin typeface="+mn-lt"/>
                      </a:endParaRPr>
                    </a:p>
                  </a:txBody>
                  <a:tcPr marL="91431" marR="91431" marT="45721" marB="45721" anchor="ctr">
                    <a:solidFill>
                      <a:srgbClr val="EBFFFF"/>
                    </a:solidFill>
                  </a:tcPr>
                </a:tc>
                <a:tc>
                  <a:txBody>
                    <a:bodyPr/>
                    <a:lstStyle/>
                    <a:p>
                      <a:pPr algn="ctr">
                        <a:lnSpc>
                          <a:spcPct val="95000"/>
                        </a:lnSpc>
                      </a:pPr>
                      <a:r>
                        <a:rPr lang="en-US" sz="1800" b="1" dirty="0" smtClean="0">
                          <a:solidFill>
                            <a:schemeClr val="tx1"/>
                          </a:solidFill>
                          <a:latin typeface="+mn-lt"/>
                          <a:cs typeface="Arial" pitchFamily="34" charset="0"/>
                        </a:rPr>
                        <a:t>955 kcal</a:t>
                      </a:r>
                      <a:endParaRPr lang="th-TH" sz="1800" b="1" dirty="0">
                        <a:solidFill>
                          <a:schemeClr val="tx1"/>
                        </a:solidFill>
                        <a:latin typeface="+mn-lt"/>
                      </a:endParaRPr>
                    </a:p>
                  </a:txBody>
                  <a:tcPr marL="91431" marR="91431" marT="45721" marB="45721" anchor="ctr">
                    <a:solidFill>
                      <a:schemeClr val="accent6">
                        <a:lumMod val="20000"/>
                        <a:lumOff val="80000"/>
                      </a:schemeClr>
                    </a:solidFill>
                  </a:tcPr>
                </a:tc>
                <a:tc>
                  <a:txBody>
                    <a:bodyPr/>
                    <a:lstStyle/>
                    <a:p>
                      <a:pPr algn="ctr">
                        <a:lnSpc>
                          <a:spcPct val="95000"/>
                        </a:lnSpc>
                      </a:pPr>
                      <a:r>
                        <a:rPr lang="en-US" sz="1800" b="1" dirty="0" smtClean="0">
                          <a:solidFill>
                            <a:schemeClr val="tx1"/>
                          </a:solidFill>
                          <a:latin typeface="+mn-lt"/>
                          <a:cs typeface="Arial" pitchFamily="34" charset="0"/>
                        </a:rPr>
                        <a:t>1,000 kcal</a:t>
                      </a:r>
                      <a:endParaRPr lang="th-TH" sz="1800" b="1" dirty="0">
                        <a:solidFill>
                          <a:schemeClr val="tx1"/>
                        </a:solidFill>
                        <a:latin typeface="+mn-lt"/>
                      </a:endParaRPr>
                    </a:p>
                  </a:txBody>
                  <a:tcPr marL="91431" marR="91431" marT="45721" marB="45721" anchor="ctr">
                    <a:solidFill>
                      <a:srgbClr val="FFCCFF"/>
                    </a:solidFill>
                  </a:tcPr>
                </a:tc>
                <a:tc>
                  <a:txBody>
                    <a:bodyPr/>
                    <a:lstStyle/>
                    <a:p>
                      <a:pPr algn="ctr">
                        <a:lnSpc>
                          <a:spcPct val="95000"/>
                        </a:lnSpc>
                      </a:pPr>
                      <a:r>
                        <a:rPr lang="en-US" sz="1800" b="1" dirty="0" smtClean="0">
                          <a:solidFill>
                            <a:schemeClr val="tx1"/>
                          </a:solidFill>
                          <a:latin typeface="+mn-lt"/>
                        </a:rPr>
                        <a:t>1,215 kcal</a:t>
                      </a:r>
                      <a:endParaRPr lang="th-TH" sz="1800" b="1" dirty="0">
                        <a:solidFill>
                          <a:schemeClr val="tx1"/>
                        </a:solidFill>
                        <a:latin typeface="+mn-lt"/>
                      </a:endParaRPr>
                    </a:p>
                  </a:txBody>
                  <a:tcPr marL="91431" marR="91431" marT="45721" marB="45721" anchor="ctr">
                    <a:solidFill>
                      <a:srgbClr val="CCFF99"/>
                    </a:solidFill>
                  </a:tcPr>
                </a:tc>
              </a:tr>
              <a:tr h="337901">
                <a:tc>
                  <a:txBody>
                    <a:bodyPr/>
                    <a:lstStyle/>
                    <a:p>
                      <a:pPr>
                        <a:lnSpc>
                          <a:spcPct val="95000"/>
                        </a:lnSpc>
                      </a:pPr>
                      <a:r>
                        <a:rPr lang="en-US" sz="1600" b="1" dirty="0" smtClean="0">
                          <a:solidFill>
                            <a:schemeClr val="tx1"/>
                          </a:solidFill>
                          <a:latin typeface="+mn-lt"/>
                          <a:cs typeface="Arial" pitchFamily="34" charset="0"/>
                        </a:rPr>
                        <a:t>NPC/N</a:t>
                      </a:r>
                      <a:endParaRPr lang="th-TH" sz="1600" b="1"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64</a:t>
                      </a:r>
                      <a:endParaRPr lang="th-TH" sz="1800" b="1" dirty="0">
                        <a:solidFill>
                          <a:schemeClr val="tx1"/>
                        </a:solidFill>
                        <a:latin typeface="+mn-lt"/>
                      </a:endParaRPr>
                    </a:p>
                  </a:txBody>
                  <a:tcPr marL="91431" marR="91431" marT="45721" marB="45721" anchor="ctr">
                    <a:solidFill>
                      <a:schemeClr val="accent1">
                        <a:lumMod val="40000"/>
                        <a:lumOff val="60000"/>
                      </a:schemeClr>
                    </a:solidFill>
                  </a:tcPr>
                </a:tc>
                <a:tc>
                  <a:txBody>
                    <a:bodyPr/>
                    <a:lstStyle/>
                    <a:p>
                      <a:pPr algn="ctr">
                        <a:lnSpc>
                          <a:spcPct val="95000"/>
                        </a:lnSpc>
                      </a:pPr>
                      <a:r>
                        <a:rPr lang="en-US" sz="1800" b="1" dirty="0" smtClean="0">
                          <a:solidFill>
                            <a:schemeClr val="tx1"/>
                          </a:solidFill>
                          <a:latin typeface="+mn-lt"/>
                          <a:cs typeface="Arial" pitchFamily="34" charset="0"/>
                        </a:rPr>
                        <a:t>139</a:t>
                      </a:r>
                      <a:endParaRPr lang="th-TH" sz="1800" b="1" dirty="0">
                        <a:solidFill>
                          <a:schemeClr val="tx1"/>
                        </a:solidFill>
                        <a:latin typeface="+mn-lt"/>
                      </a:endParaRPr>
                    </a:p>
                  </a:txBody>
                  <a:tcPr marL="91431" marR="91431" marT="45721" marB="45721" anchor="ctr">
                    <a:solidFill>
                      <a:schemeClr val="accent6">
                        <a:lumMod val="60000"/>
                        <a:lumOff val="40000"/>
                      </a:schemeClr>
                    </a:solidFill>
                  </a:tcPr>
                </a:tc>
                <a:tc>
                  <a:txBody>
                    <a:bodyPr/>
                    <a:lstStyle/>
                    <a:p>
                      <a:pPr algn="ctr">
                        <a:lnSpc>
                          <a:spcPct val="95000"/>
                        </a:lnSpc>
                      </a:pPr>
                      <a:r>
                        <a:rPr lang="en-US" sz="1800" b="1" dirty="0" smtClean="0">
                          <a:solidFill>
                            <a:schemeClr val="tx1"/>
                          </a:solidFill>
                          <a:latin typeface="+mn-lt"/>
                          <a:cs typeface="Arial" pitchFamily="34" charset="0"/>
                        </a:rPr>
                        <a:t>155</a:t>
                      </a:r>
                      <a:endParaRPr lang="th-TH" sz="1800" b="1" dirty="0">
                        <a:solidFill>
                          <a:schemeClr val="tx1"/>
                        </a:solidFill>
                        <a:latin typeface="+mn-lt"/>
                      </a:endParaRPr>
                    </a:p>
                  </a:txBody>
                  <a:tcPr marL="91431" marR="91431" marT="45721" marB="45721" anchor="ctr">
                    <a:solidFill>
                      <a:srgbClr val="F77BE8"/>
                    </a:solidFill>
                  </a:tcPr>
                </a:tc>
                <a:tc>
                  <a:txBody>
                    <a:bodyPr/>
                    <a:lstStyle/>
                    <a:p>
                      <a:pPr algn="ctr">
                        <a:lnSpc>
                          <a:spcPct val="95000"/>
                        </a:lnSpc>
                      </a:pPr>
                      <a:r>
                        <a:rPr lang="en-US" sz="1800" b="1" dirty="0" smtClean="0">
                          <a:solidFill>
                            <a:schemeClr val="tx1"/>
                          </a:solidFill>
                          <a:latin typeface="+mn-lt"/>
                        </a:rPr>
                        <a:t>144</a:t>
                      </a:r>
                      <a:endParaRPr lang="th-TH" sz="1800" b="1" dirty="0">
                        <a:solidFill>
                          <a:schemeClr val="tx1"/>
                        </a:solidFill>
                        <a:latin typeface="+mn-lt"/>
                      </a:endParaRPr>
                    </a:p>
                  </a:txBody>
                  <a:tcPr marL="91431" marR="91431" marT="45721" marB="45721" anchor="ctr">
                    <a:solidFill>
                      <a:srgbClr val="92D050"/>
                    </a:solidFill>
                  </a:tcPr>
                </a:tc>
              </a:tr>
              <a:tr h="337901">
                <a:tc>
                  <a:txBody>
                    <a:bodyPr/>
                    <a:lstStyle/>
                    <a:p>
                      <a:pPr>
                        <a:lnSpc>
                          <a:spcPct val="95000"/>
                        </a:lnSpc>
                      </a:pPr>
                      <a:r>
                        <a:rPr lang="en-US" sz="1600" b="1" dirty="0" smtClean="0">
                          <a:solidFill>
                            <a:schemeClr val="tx1"/>
                          </a:solidFill>
                          <a:latin typeface="+mn-lt"/>
                          <a:cs typeface="Arial" pitchFamily="34" charset="0"/>
                        </a:rPr>
                        <a:t>Na</a:t>
                      </a:r>
                      <a:r>
                        <a:rPr lang="en-US" sz="1600" b="1" baseline="30000" dirty="0" smtClean="0">
                          <a:solidFill>
                            <a:schemeClr val="tx1"/>
                          </a:solidFill>
                          <a:latin typeface="+mn-lt"/>
                          <a:cs typeface="Arial" pitchFamily="34" charset="0"/>
                        </a:rPr>
                        <a:t>+</a:t>
                      </a:r>
                      <a:endParaRPr lang="th-TH" sz="1600" b="1" baseline="30000"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35 mEq</a:t>
                      </a:r>
                      <a:endParaRPr lang="th-TH" sz="1800" b="1" dirty="0">
                        <a:solidFill>
                          <a:schemeClr val="tx1"/>
                        </a:solidFill>
                        <a:latin typeface="+mn-lt"/>
                      </a:endParaRPr>
                    </a:p>
                  </a:txBody>
                  <a:tcPr marL="91431" marR="91431" marT="45721" marB="45721" anchor="ctr">
                    <a:solidFill>
                      <a:srgbClr val="EBFFFF"/>
                    </a:solidFill>
                  </a:tcPr>
                </a:tc>
                <a:tc>
                  <a:txBody>
                    <a:bodyPr/>
                    <a:lstStyle/>
                    <a:p>
                      <a:pPr algn="ctr">
                        <a:lnSpc>
                          <a:spcPct val="95000"/>
                        </a:lnSpc>
                      </a:pPr>
                      <a:r>
                        <a:rPr lang="en-US" sz="1800" b="1" dirty="0" smtClean="0">
                          <a:solidFill>
                            <a:schemeClr val="tx1"/>
                          </a:solidFill>
                          <a:latin typeface="+mn-lt"/>
                          <a:cs typeface="Arial" pitchFamily="34" charset="0"/>
                        </a:rPr>
                        <a:t>50 mEq</a:t>
                      </a:r>
                      <a:endParaRPr lang="th-TH" sz="1800" b="1" dirty="0">
                        <a:solidFill>
                          <a:schemeClr val="tx1"/>
                        </a:solidFill>
                        <a:latin typeface="+mn-lt"/>
                      </a:endParaRPr>
                    </a:p>
                  </a:txBody>
                  <a:tcPr marL="91431" marR="91431" marT="45721" marB="45721" anchor="ctr">
                    <a:solidFill>
                      <a:schemeClr val="accent6">
                        <a:lumMod val="20000"/>
                        <a:lumOff val="80000"/>
                      </a:schemeClr>
                    </a:solidFill>
                  </a:tcPr>
                </a:tc>
                <a:tc>
                  <a:txBody>
                    <a:bodyPr/>
                    <a:lstStyle/>
                    <a:p>
                      <a:pPr algn="ctr">
                        <a:lnSpc>
                          <a:spcPct val="95000"/>
                        </a:lnSpc>
                      </a:pPr>
                      <a:r>
                        <a:rPr lang="en-US" sz="1800" b="1" dirty="0" smtClean="0">
                          <a:solidFill>
                            <a:schemeClr val="tx1"/>
                          </a:solidFill>
                          <a:latin typeface="+mn-lt"/>
                          <a:cs typeface="Arial" pitchFamily="34" charset="0"/>
                        </a:rPr>
                        <a:t>36 mEq</a:t>
                      </a:r>
                      <a:endParaRPr lang="th-TH" sz="1800" b="1" dirty="0">
                        <a:solidFill>
                          <a:schemeClr val="tx1"/>
                        </a:solidFill>
                        <a:latin typeface="+mn-lt"/>
                      </a:endParaRPr>
                    </a:p>
                  </a:txBody>
                  <a:tcPr marL="91431" marR="91431" marT="45721" marB="45721" anchor="ctr">
                    <a:solidFill>
                      <a:srgbClr val="FFCCFF"/>
                    </a:solidFill>
                  </a:tcPr>
                </a:tc>
                <a:tc>
                  <a:txBody>
                    <a:bodyPr/>
                    <a:lstStyle/>
                    <a:p>
                      <a:pPr algn="ctr">
                        <a:lnSpc>
                          <a:spcPct val="95000"/>
                        </a:lnSpc>
                      </a:pPr>
                      <a:r>
                        <a:rPr lang="en-US" sz="1800" b="1" dirty="0" smtClean="0">
                          <a:solidFill>
                            <a:schemeClr val="tx1"/>
                          </a:solidFill>
                          <a:latin typeface="+mn-lt"/>
                        </a:rPr>
                        <a:t>42 </a:t>
                      </a:r>
                      <a:r>
                        <a:rPr lang="en-US" sz="1800" b="1" dirty="0" err="1" smtClean="0">
                          <a:solidFill>
                            <a:schemeClr val="tx1"/>
                          </a:solidFill>
                          <a:latin typeface="+mn-lt"/>
                        </a:rPr>
                        <a:t>mEq</a:t>
                      </a:r>
                      <a:endParaRPr lang="th-TH" sz="1800" b="1" dirty="0">
                        <a:solidFill>
                          <a:schemeClr val="tx1"/>
                        </a:solidFill>
                        <a:latin typeface="+mn-lt"/>
                      </a:endParaRPr>
                    </a:p>
                  </a:txBody>
                  <a:tcPr marL="91431" marR="91431" marT="45721" marB="45721" anchor="ctr">
                    <a:solidFill>
                      <a:srgbClr val="CCFF99"/>
                    </a:solidFill>
                  </a:tcPr>
                </a:tc>
              </a:tr>
              <a:tr h="337901">
                <a:tc>
                  <a:txBody>
                    <a:bodyPr/>
                    <a:lstStyle/>
                    <a:p>
                      <a:pPr>
                        <a:lnSpc>
                          <a:spcPct val="95000"/>
                        </a:lnSpc>
                      </a:pPr>
                      <a:r>
                        <a:rPr lang="en-US" sz="1600" b="1" dirty="0" smtClean="0">
                          <a:solidFill>
                            <a:schemeClr val="tx1"/>
                          </a:solidFill>
                          <a:latin typeface="+mn-lt"/>
                          <a:cs typeface="Arial" pitchFamily="34" charset="0"/>
                        </a:rPr>
                        <a:t>K</a:t>
                      </a:r>
                      <a:r>
                        <a:rPr lang="en-US" sz="1600" b="1" baseline="30000" dirty="0" smtClean="0">
                          <a:solidFill>
                            <a:schemeClr val="tx1"/>
                          </a:solidFill>
                          <a:latin typeface="+mn-lt"/>
                          <a:cs typeface="Arial" pitchFamily="34" charset="0"/>
                        </a:rPr>
                        <a:t>+</a:t>
                      </a:r>
                      <a:endParaRPr lang="th-TH" sz="1600" b="1" baseline="30000"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20 mEq</a:t>
                      </a:r>
                      <a:endParaRPr lang="th-TH" sz="1800" b="1" dirty="0">
                        <a:solidFill>
                          <a:schemeClr val="tx1"/>
                        </a:solidFill>
                        <a:latin typeface="+mn-lt"/>
                      </a:endParaRPr>
                    </a:p>
                  </a:txBody>
                  <a:tcPr marL="91431" marR="91431" marT="45721" marB="45721" anchor="ctr">
                    <a:solidFill>
                      <a:schemeClr val="accent1">
                        <a:lumMod val="40000"/>
                        <a:lumOff val="60000"/>
                      </a:schemeClr>
                    </a:solidFill>
                  </a:tcPr>
                </a:tc>
                <a:tc>
                  <a:txBody>
                    <a:bodyPr/>
                    <a:lstStyle/>
                    <a:p>
                      <a:pPr algn="ctr">
                        <a:lnSpc>
                          <a:spcPct val="95000"/>
                        </a:lnSpc>
                      </a:pPr>
                      <a:r>
                        <a:rPr lang="en-US" sz="1800" b="1" dirty="0" smtClean="0">
                          <a:solidFill>
                            <a:schemeClr val="tx1"/>
                          </a:solidFill>
                          <a:latin typeface="+mn-lt"/>
                          <a:cs typeface="Arial" pitchFamily="34" charset="0"/>
                        </a:rPr>
                        <a:t>30 mEq</a:t>
                      </a:r>
                      <a:endParaRPr lang="th-TH" sz="1800" b="1" dirty="0">
                        <a:solidFill>
                          <a:schemeClr val="tx1"/>
                        </a:solidFill>
                        <a:latin typeface="+mn-lt"/>
                      </a:endParaRPr>
                    </a:p>
                  </a:txBody>
                  <a:tcPr marL="91431" marR="91431" marT="45721" marB="45721" anchor="ctr">
                    <a:solidFill>
                      <a:schemeClr val="accent6">
                        <a:lumMod val="60000"/>
                        <a:lumOff val="40000"/>
                      </a:schemeClr>
                    </a:solidFill>
                  </a:tcPr>
                </a:tc>
                <a:tc>
                  <a:txBody>
                    <a:bodyPr/>
                    <a:lstStyle/>
                    <a:p>
                      <a:pPr algn="ctr">
                        <a:lnSpc>
                          <a:spcPct val="95000"/>
                        </a:lnSpc>
                      </a:pPr>
                      <a:r>
                        <a:rPr lang="en-US" sz="1800" b="1" dirty="0" smtClean="0">
                          <a:solidFill>
                            <a:schemeClr val="tx1"/>
                          </a:solidFill>
                          <a:latin typeface="+mn-lt"/>
                          <a:cs typeface="Arial" pitchFamily="34" charset="0"/>
                        </a:rPr>
                        <a:t>28 mEq</a:t>
                      </a:r>
                      <a:endParaRPr lang="th-TH" sz="1800" b="1" dirty="0">
                        <a:solidFill>
                          <a:schemeClr val="tx1"/>
                        </a:solidFill>
                        <a:latin typeface="+mn-lt"/>
                      </a:endParaRPr>
                    </a:p>
                  </a:txBody>
                  <a:tcPr marL="91431" marR="91431" marT="45721" marB="45721" anchor="ctr">
                    <a:solidFill>
                      <a:srgbClr val="F77BE8"/>
                    </a:solidFill>
                  </a:tcPr>
                </a:tc>
                <a:tc>
                  <a:txBody>
                    <a:bodyPr/>
                    <a:lstStyle/>
                    <a:p>
                      <a:pPr algn="ctr">
                        <a:lnSpc>
                          <a:spcPct val="95000"/>
                        </a:lnSpc>
                      </a:pPr>
                      <a:r>
                        <a:rPr lang="en-US" sz="1800" b="1" dirty="0" smtClean="0">
                          <a:solidFill>
                            <a:schemeClr val="tx1"/>
                          </a:solidFill>
                          <a:latin typeface="+mn-lt"/>
                        </a:rPr>
                        <a:t>32 </a:t>
                      </a:r>
                      <a:r>
                        <a:rPr lang="en-US" sz="1800" b="1" dirty="0" err="1" smtClean="0">
                          <a:solidFill>
                            <a:schemeClr val="tx1"/>
                          </a:solidFill>
                          <a:latin typeface="+mn-lt"/>
                        </a:rPr>
                        <a:t>mEq</a:t>
                      </a:r>
                      <a:endParaRPr lang="th-TH" sz="1800" b="1" dirty="0">
                        <a:solidFill>
                          <a:schemeClr val="tx1"/>
                        </a:solidFill>
                        <a:latin typeface="+mn-lt"/>
                      </a:endParaRPr>
                    </a:p>
                  </a:txBody>
                  <a:tcPr marL="91431" marR="91431" marT="45721" marB="45721" anchor="ctr">
                    <a:solidFill>
                      <a:srgbClr val="92D050"/>
                    </a:solidFill>
                  </a:tcPr>
                </a:tc>
              </a:tr>
              <a:tr h="337901">
                <a:tc>
                  <a:txBody>
                    <a:bodyPr/>
                    <a:lstStyle/>
                    <a:p>
                      <a:pPr>
                        <a:lnSpc>
                          <a:spcPct val="95000"/>
                        </a:lnSpc>
                      </a:pPr>
                      <a:r>
                        <a:rPr lang="en-US" sz="1600" b="1" dirty="0" smtClean="0">
                          <a:solidFill>
                            <a:schemeClr val="tx1"/>
                          </a:solidFill>
                          <a:latin typeface="+mn-lt"/>
                          <a:cs typeface="Arial" pitchFamily="34" charset="0"/>
                        </a:rPr>
                        <a:t>Mg</a:t>
                      </a:r>
                      <a:r>
                        <a:rPr lang="en-US" sz="1600" b="1" baseline="30000" dirty="0" smtClean="0">
                          <a:solidFill>
                            <a:schemeClr val="tx1"/>
                          </a:solidFill>
                          <a:latin typeface="+mn-lt"/>
                          <a:cs typeface="Arial" pitchFamily="34" charset="0"/>
                        </a:rPr>
                        <a:t>2+</a:t>
                      </a:r>
                      <a:endParaRPr lang="th-TH" sz="1600" b="1" baseline="30000"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5 mEq</a:t>
                      </a:r>
                      <a:endParaRPr lang="th-TH" sz="1800" b="1" dirty="0">
                        <a:solidFill>
                          <a:schemeClr val="tx1"/>
                        </a:solidFill>
                        <a:latin typeface="+mn-lt"/>
                      </a:endParaRPr>
                    </a:p>
                  </a:txBody>
                  <a:tcPr marL="91431" marR="91431" marT="45721" marB="45721" anchor="ctr">
                    <a:solidFill>
                      <a:srgbClr val="EBFFFF"/>
                    </a:solidFill>
                  </a:tcPr>
                </a:tc>
                <a:tc>
                  <a:txBody>
                    <a:bodyPr/>
                    <a:lstStyle/>
                    <a:p>
                      <a:pPr algn="ctr">
                        <a:lnSpc>
                          <a:spcPct val="95000"/>
                        </a:lnSpc>
                      </a:pPr>
                      <a:r>
                        <a:rPr lang="en-US" sz="1800" b="1" dirty="0" smtClean="0">
                          <a:solidFill>
                            <a:schemeClr val="tx1"/>
                          </a:solidFill>
                          <a:latin typeface="+mn-lt"/>
                          <a:cs typeface="Arial" pitchFamily="34" charset="0"/>
                        </a:rPr>
                        <a:t>6 mEq</a:t>
                      </a:r>
                      <a:endParaRPr lang="th-TH" sz="1800" b="1" dirty="0">
                        <a:solidFill>
                          <a:schemeClr val="tx1"/>
                        </a:solidFill>
                        <a:latin typeface="+mn-lt"/>
                      </a:endParaRPr>
                    </a:p>
                  </a:txBody>
                  <a:tcPr marL="91431" marR="91431" marT="45721" marB="45721" anchor="ctr">
                    <a:solidFill>
                      <a:schemeClr val="accent6">
                        <a:lumMod val="20000"/>
                        <a:lumOff val="80000"/>
                      </a:schemeClr>
                    </a:solidFill>
                  </a:tcPr>
                </a:tc>
                <a:tc>
                  <a:txBody>
                    <a:bodyPr/>
                    <a:lstStyle/>
                    <a:p>
                      <a:pPr algn="ctr">
                        <a:lnSpc>
                          <a:spcPct val="95000"/>
                        </a:lnSpc>
                      </a:pPr>
                      <a:r>
                        <a:rPr lang="en-US" sz="1800" b="1" dirty="0" smtClean="0">
                          <a:solidFill>
                            <a:schemeClr val="tx1"/>
                          </a:solidFill>
                          <a:latin typeface="+mn-lt"/>
                          <a:cs typeface="Arial" pitchFamily="34" charset="0"/>
                        </a:rPr>
                        <a:t>9.2 mEq</a:t>
                      </a:r>
                      <a:endParaRPr lang="th-TH" sz="1800" b="1" dirty="0">
                        <a:solidFill>
                          <a:schemeClr val="tx1"/>
                        </a:solidFill>
                        <a:latin typeface="+mn-lt"/>
                      </a:endParaRPr>
                    </a:p>
                  </a:txBody>
                  <a:tcPr marL="91431" marR="91431" marT="45721" marB="45721" anchor="ctr">
                    <a:solidFill>
                      <a:srgbClr val="FFCCFF"/>
                    </a:solidFill>
                  </a:tcPr>
                </a:tc>
                <a:tc>
                  <a:txBody>
                    <a:bodyPr/>
                    <a:lstStyle/>
                    <a:p>
                      <a:pPr algn="ctr">
                        <a:lnSpc>
                          <a:spcPct val="95000"/>
                        </a:lnSpc>
                      </a:pPr>
                      <a:r>
                        <a:rPr lang="en-US" sz="1800" b="1" dirty="0" smtClean="0">
                          <a:solidFill>
                            <a:schemeClr val="tx1"/>
                          </a:solidFill>
                          <a:latin typeface="+mn-lt"/>
                        </a:rPr>
                        <a:t>4.4 </a:t>
                      </a:r>
                      <a:r>
                        <a:rPr lang="en-US" sz="1800" b="1" dirty="0" err="1" smtClean="0">
                          <a:solidFill>
                            <a:schemeClr val="tx1"/>
                          </a:solidFill>
                          <a:latin typeface="+mn-lt"/>
                        </a:rPr>
                        <a:t>mEq</a:t>
                      </a:r>
                      <a:endParaRPr lang="th-TH" sz="1800" b="1" dirty="0">
                        <a:solidFill>
                          <a:schemeClr val="tx1"/>
                        </a:solidFill>
                        <a:latin typeface="+mn-lt"/>
                      </a:endParaRPr>
                    </a:p>
                  </a:txBody>
                  <a:tcPr marL="91431" marR="91431" marT="45721" marB="45721" anchor="ctr">
                    <a:solidFill>
                      <a:srgbClr val="CCFF99"/>
                    </a:solidFill>
                  </a:tcPr>
                </a:tc>
              </a:tr>
              <a:tr h="337901">
                <a:tc>
                  <a:txBody>
                    <a:bodyPr/>
                    <a:lstStyle/>
                    <a:p>
                      <a:pPr>
                        <a:lnSpc>
                          <a:spcPct val="95000"/>
                        </a:lnSpc>
                      </a:pPr>
                      <a:r>
                        <a:rPr lang="en-US" sz="1600" b="1" dirty="0" smtClean="0">
                          <a:solidFill>
                            <a:schemeClr val="tx1"/>
                          </a:solidFill>
                          <a:latin typeface="+mn-lt"/>
                          <a:cs typeface="Arial" pitchFamily="34" charset="0"/>
                        </a:rPr>
                        <a:t>Ca</a:t>
                      </a:r>
                      <a:r>
                        <a:rPr lang="en-US" sz="1600" b="1" baseline="30000" dirty="0" smtClean="0">
                          <a:solidFill>
                            <a:schemeClr val="tx1"/>
                          </a:solidFill>
                          <a:latin typeface="+mn-lt"/>
                          <a:cs typeface="Arial" pitchFamily="34" charset="0"/>
                        </a:rPr>
                        <a:t>2+</a:t>
                      </a:r>
                      <a:endParaRPr lang="th-TH" sz="1600" b="1" baseline="30000"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5 mEq</a:t>
                      </a:r>
                      <a:endParaRPr lang="th-TH" sz="1800" b="1" dirty="0">
                        <a:solidFill>
                          <a:schemeClr val="tx1"/>
                        </a:solidFill>
                        <a:latin typeface="+mn-lt"/>
                      </a:endParaRPr>
                    </a:p>
                  </a:txBody>
                  <a:tcPr marL="91431" marR="91431" marT="45721" marB="45721" anchor="ctr">
                    <a:solidFill>
                      <a:schemeClr val="accent1">
                        <a:lumMod val="40000"/>
                        <a:lumOff val="60000"/>
                      </a:schemeClr>
                    </a:solidFill>
                  </a:tcPr>
                </a:tc>
                <a:tc>
                  <a:txBody>
                    <a:bodyPr/>
                    <a:lstStyle/>
                    <a:p>
                      <a:pPr algn="ctr">
                        <a:lnSpc>
                          <a:spcPct val="95000"/>
                        </a:lnSpc>
                      </a:pPr>
                      <a:r>
                        <a:rPr lang="en-US" sz="1800" b="1" dirty="0" smtClean="0">
                          <a:solidFill>
                            <a:schemeClr val="tx1"/>
                          </a:solidFill>
                          <a:latin typeface="+mn-lt"/>
                          <a:cs typeface="Arial" pitchFamily="34" charset="0"/>
                        </a:rPr>
                        <a:t>6 mEq</a:t>
                      </a:r>
                      <a:endParaRPr lang="th-TH" sz="1800" b="1" dirty="0">
                        <a:solidFill>
                          <a:schemeClr val="tx1"/>
                        </a:solidFill>
                        <a:latin typeface="+mn-lt"/>
                      </a:endParaRPr>
                    </a:p>
                  </a:txBody>
                  <a:tcPr marL="91431" marR="91431" marT="45721" marB="45721" anchor="ctr">
                    <a:solidFill>
                      <a:schemeClr val="accent6">
                        <a:lumMod val="60000"/>
                        <a:lumOff val="40000"/>
                      </a:schemeClr>
                    </a:solidFill>
                  </a:tcPr>
                </a:tc>
                <a:tc>
                  <a:txBody>
                    <a:bodyPr/>
                    <a:lstStyle/>
                    <a:p>
                      <a:pPr algn="ctr">
                        <a:lnSpc>
                          <a:spcPct val="95000"/>
                        </a:lnSpc>
                      </a:pPr>
                      <a:r>
                        <a:rPr lang="en-US" sz="1800" b="1" dirty="0" smtClean="0">
                          <a:solidFill>
                            <a:schemeClr val="tx1"/>
                          </a:solidFill>
                          <a:latin typeface="+mn-lt"/>
                          <a:cs typeface="Arial" pitchFamily="34" charset="0"/>
                        </a:rPr>
                        <a:t>4.6 mEq</a:t>
                      </a:r>
                      <a:endParaRPr lang="th-TH" sz="1800" b="1" dirty="0">
                        <a:solidFill>
                          <a:schemeClr val="tx1"/>
                        </a:solidFill>
                        <a:latin typeface="+mn-lt"/>
                      </a:endParaRPr>
                    </a:p>
                  </a:txBody>
                  <a:tcPr marL="91431" marR="91431" marT="45721" marB="45721" anchor="ctr">
                    <a:solidFill>
                      <a:srgbClr val="F77BE8"/>
                    </a:solidFill>
                  </a:tcPr>
                </a:tc>
                <a:tc>
                  <a:txBody>
                    <a:bodyPr/>
                    <a:lstStyle/>
                    <a:p>
                      <a:pPr algn="ctr">
                        <a:lnSpc>
                          <a:spcPct val="95000"/>
                        </a:lnSpc>
                      </a:pPr>
                      <a:r>
                        <a:rPr lang="en-US" sz="1800" b="1" dirty="0" smtClean="0">
                          <a:solidFill>
                            <a:schemeClr val="tx1"/>
                          </a:solidFill>
                          <a:latin typeface="+mn-lt"/>
                        </a:rPr>
                        <a:t>4 </a:t>
                      </a:r>
                      <a:r>
                        <a:rPr lang="en-US" sz="1800" b="1" dirty="0" err="1" smtClean="0">
                          <a:solidFill>
                            <a:schemeClr val="tx1"/>
                          </a:solidFill>
                          <a:latin typeface="+mn-lt"/>
                        </a:rPr>
                        <a:t>mEq</a:t>
                      </a:r>
                      <a:endParaRPr lang="th-TH" sz="1800" b="1" dirty="0">
                        <a:solidFill>
                          <a:schemeClr val="tx1"/>
                        </a:solidFill>
                        <a:latin typeface="+mn-lt"/>
                      </a:endParaRPr>
                    </a:p>
                  </a:txBody>
                  <a:tcPr marL="91431" marR="91431" marT="45721" marB="45721" anchor="ctr">
                    <a:solidFill>
                      <a:srgbClr val="92D050"/>
                    </a:solidFill>
                  </a:tcPr>
                </a:tc>
              </a:tr>
              <a:tr h="337901">
                <a:tc>
                  <a:txBody>
                    <a:bodyPr/>
                    <a:lstStyle/>
                    <a:p>
                      <a:pPr>
                        <a:lnSpc>
                          <a:spcPct val="95000"/>
                        </a:lnSpc>
                      </a:pPr>
                      <a:r>
                        <a:rPr lang="en-US" sz="1600" b="1" dirty="0" err="1" smtClean="0">
                          <a:solidFill>
                            <a:schemeClr val="tx1"/>
                          </a:solidFill>
                          <a:latin typeface="+mn-lt"/>
                          <a:cs typeface="Arial" pitchFamily="34" charset="0"/>
                        </a:rPr>
                        <a:t>Cl</a:t>
                      </a:r>
                      <a:r>
                        <a:rPr lang="en-US" sz="1600" b="1" baseline="30000" dirty="0" smtClean="0">
                          <a:solidFill>
                            <a:schemeClr val="tx1"/>
                          </a:solidFill>
                          <a:latin typeface="+mn-lt"/>
                          <a:cs typeface="Arial" pitchFamily="34" charset="0"/>
                        </a:rPr>
                        <a:t>-</a:t>
                      </a:r>
                      <a:endParaRPr lang="th-TH" sz="1600" b="1" baseline="30000"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35 mEq</a:t>
                      </a:r>
                      <a:endParaRPr lang="th-TH" sz="1800" b="1" dirty="0">
                        <a:solidFill>
                          <a:schemeClr val="tx1"/>
                        </a:solidFill>
                        <a:latin typeface="+mn-lt"/>
                      </a:endParaRPr>
                    </a:p>
                  </a:txBody>
                  <a:tcPr marL="91431" marR="91431" marT="45721" marB="45721" anchor="ctr">
                    <a:solidFill>
                      <a:srgbClr val="EBFFFF"/>
                    </a:solidFill>
                  </a:tcPr>
                </a:tc>
                <a:tc>
                  <a:txBody>
                    <a:bodyPr/>
                    <a:lstStyle/>
                    <a:p>
                      <a:pPr algn="ctr">
                        <a:lnSpc>
                          <a:spcPct val="95000"/>
                        </a:lnSpc>
                      </a:pPr>
                      <a:r>
                        <a:rPr lang="en-US" sz="1800" b="1" dirty="0" smtClean="0">
                          <a:solidFill>
                            <a:schemeClr val="tx1"/>
                          </a:solidFill>
                          <a:latin typeface="+mn-lt"/>
                          <a:cs typeface="Arial" pitchFamily="34" charset="0"/>
                        </a:rPr>
                        <a:t>48 mEq</a:t>
                      </a:r>
                      <a:endParaRPr lang="th-TH" sz="1800" b="1" dirty="0">
                        <a:solidFill>
                          <a:schemeClr val="tx1"/>
                        </a:solidFill>
                        <a:latin typeface="+mn-lt"/>
                      </a:endParaRPr>
                    </a:p>
                  </a:txBody>
                  <a:tcPr marL="91431" marR="91431" marT="45721" marB="45721" anchor="ctr">
                    <a:solidFill>
                      <a:schemeClr val="accent6">
                        <a:lumMod val="20000"/>
                        <a:lumOff val="80000"/>
                      </a:schemeClr>
                    </a:solidFill>
                  </a:tcPr>
                </a:tc>
                <a:tc>
                  <a:txBody>
                    <a:bodyPr/>
                    <a:lstStyle/>
                    <a:p>
                      <a:pPr algn="ctr">
                        <a:lnSpc>
                          <a:spcPct val="95000"/>
                        </a:lnSpc>
                      </a:pPr>
                      <a:r>
                        <a:rPr lang="en-US" sz="1800" b="1" dirty="0" smtClean="0">
                          <a:solidFill>
                            <a:schemeClr val="tx1"/>
                          </a:solidFill>
                          <a:latin typeface="+mn-lt"/>
                          <a:cs typeface="Arial" pitchFamily="34" charset="0"/>
                        </a:rPr>
                        <a:t>32 mEq</a:t>
                      </a:r>
                      <a:endParaRPr lang="th-TH" sz="1800" b="1" dirty="0">
                        <a:solidFill>
                          <a:schemeClr val="tx1"/>
                        </a:solidFill>
                        <a:latin typeface="+mn-lt"/>
                      </a:endParaRPr>
                    </a:p>
                  </a:txBody>
                  <a:tcPr marL="91431" marR="91431" marT="45721" marB="45721" anchor="ctr">
                    <a:solidFill>
                      <a:srgbClr val="FFCCFF"/>
                    </a:solidFill>
                  </a:tcPr>
                </a:tc>
                <a:tc>
                  <a:txBody>
                    <a:bodyPr/>
                    <a:lstStyle/>
                    <a:p>
                      <a:pPr algn="ctr">
                        <a:lnSpc>
                          <a:spcPct val="95000"/>
                        </a:lnSpc>
                      </a:pPr>
                      <a:r>
                        <a:rPr lang="en-US" sz="1800" b="1" dirty="0" smtClean="0">
                          <a:solidFill>
                            <a:schemeClr val="tx1"/>
                          </a:solidFill>
                          <a:latin typeface="+mn-lt"/>
                        </a:rPr>
                        <a:t>66 </a:t>
                      </a:r>
                      <a:r>
                        <a:rPr lang="en-US" sz="1800" b="1" dirty="0" err="1" smtClean="0">
                          <a:solidFill>
                            <a:schemeClr val="tx1"/>
                          </a:solidFill>
                          <a:latin typeface="+mn-lt"/>
                        </a:rPr>
                        <a:t>mEq</a:t>
                      </a:r>
                      <a:endParaRPr lang="th-TH" sz="1800" b="1" dirty="0">
                        <a:solidFill>
                          <a:schemeClr val="tx1"/>
                        </a:solidFill>
                        <a:latin typeface="+mn-lt"/>
                      </a:endParaRPr>
                    </a:p>
                  </a:txBody>
                  <a:tcPr marL="91431" marR="91431" marT="45721" marB="45721" anchor="ctr">
                    <a:solidFill>
                      <a:srgbClr val="CCFF99"/>
                    </a:solidFill>
                  </a:tcPr>
                </a:tc>
              </a:tr>
              <a:tr h="337901">
                <a:tc>
                  <a:txBody>
                    <a:bodyPr/>
                    <a:lstStyle/>
                    <a:p>
                      <a:pPr>
                        <a:lnSpc>
                          <a:spcPct val="95000"/>
                        </a:lnSpc>
                      </a:pPr>
                      <a:r>
                        <a:rPr lang="en-US" sz="1600" b="1" dirty="0" smtClean="0">
                          <a:solidFill>
                            <a:schemeClr val="tx1"/>
                          </a:solidFill>
                          <a:latin typeface="+mn-lt"/>
                          <a:cs typeface="Arial" pitchFamily="34" charset="0"/>
                        </a:rPr>
                        <a:t>SO</a:t>
                      </a:r>
                      <a:r>
                        <a:rPr lang="en-US" sz="1600" b="1" baseline="-25000" dirty="0" smtClean="0">
                          <a:solidFill>
                            <a:schemeClr val="tx1"/>
                          </a:solidFill>
                          <a:latin typeface="+mn-lt"/>
                          <a:cs typeface="Arial" pitchFamily="34" charset="0"/>
                        </a:rPr>
                        <a:t>4</a:t>
                      </a:r>
                      <a:r>
                        <a:rPr lang="en-US" sz="1600" b="1" baseline="30000" dirty="0" smtClean="0">
                          <a:solidFill>
                            <a:schemeClr val="tx1"/>
                          </a:solidFill>
                          <a:latin typeface="+mn-lt"/>
                          <a:cs typeface="Arial" pitchFamily="34" charset="0"/>
                        </a:rPr>
                        <a:t>2-</a:t>
                      </a:r>
                      <a:endParaRPr lang="th-TH" sz="1600" b="1" baseline="30000"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5 mEq</a:t>
                      </a:r>
                      <a:endParaRPr lang="th-TH" sz="1800" b="1" dirty="0">
                        <a:solidFill>
                          <a:schemeClr val="tx1"/>
                        </a:solidFill>
                        <a:latin typeface="+mn-lt"/>
                      </a:endParaRPr>
                    </a:p>
                  </a:txBody>
                  <a:tcPr marL="91431" marR="91431" marT="45721" marB="45721" anchor="ctr">
                    <a:solidFill>
                      <a:schemeClr val="accent1">
                        <a:lumMod val="40000"/>
                        <a:lumOff val="60000"/>
                      </a:schemeClr>
                    </a:solidFill>
                  </a:tcPr>
                </a:tc>
                <a:tc>
                  <a:txBody>
                    <a:bodyPr/>
                    <a:lstStyle/>
                    <a:p>
                      <a:pPr algn="ctr">
                        <a:lnSpc>
                          <a:spcPct val="95000"/>
                        </a:lnSpc>
                      </a:pPr>
                      <a:r>
                        <a:rPr lang="en-US" sz="1800" b="1" dirty="0" smtClean="0">
                          <a:solidFill>
                            <a:schemeClr val="tx1"/>
                          </a:solidFill>
                          <a:latin typeface="+mn-lt"/>
                          <a:cs typeface="Arial" pitchFamily="34" charset="0"/>
                        </a:rPr>
                        <a:t>5 mEq</a:t>
                      </a:r>
                      <a:endParaRPr lang="th-TH" sz="1800" b="1" dirty="0">
                        <a:solidFill>
                          <a:schemeClr val="tx1"/>
                        </a:solidFill>
                        <a:latin typeface="+mn-lt"/>
                      </a:endParaRPr>
                    </a:p>
                  </a:txBody>
                  <a:tcPr marL="91431" marR="91431" marT="45721" marB="45721" anchor="ctr">
                    <a:solidFill>
                      <a:schemeClr val="accent6">
                        <a:lumMod val="60000"/>
                        <a:lumOff val="40000"/>
                      </a:schemeClr>
                    </a:solidFill>
                  </a:tcPr>
                </a:tc>
                <a:tc>
                  <a:txBody>
                    <a:bodyPr/>
                    <a:lstStyle/>
                    <a:p>
                      <a:pPr algn="ctr">
                        <a:lnSpc>
                          <a:spcPct val="95000"/>
                        </a:lnSpc>
                      </a:pPr>
                      <a:r>
                        <a:rPr lang="en-US" sz="1800" b="1" dirty="0" smtClean="0">
                          <a:solidFill>
                            <a:schemeClr val="tx1"/>
                          </a:solidFill>
                          <a:latin typeface="+mn-lt"/>
                          <a:cs typeface="Arial" pitchFamily="34" charset="0"/>
                        </a:rPr>
                        <a:t>5 mEq</a:t>
                      </a:r>
                      <a:endParaRPr lang="th-TH" sz="1800" b="1" dirty="0">
                        <a:solidFill>
                          <a:schemeClr val="tx1"/>
                        </a:solidFill>
                        <a:latin typeface="+mn-lt"/>
                      </a:endParaRPr>
                    </a:p>
                  </a:txBody>
                  <a:tcPr marL="91431" marR="91431" marT="45721" marB="45721" anchor="ctr">
                    <a:solidFill>
                      <a:srgbClr val="F77BE8"/>
                    </a:solidFill>
                  </a:tcPr>
                </a:tc>
                <a:tc>
                  <a:txBody>
                    <a:bodyPr/>
                    <a:lstStyle/>
                    <a:p>
                      <a:pPr algn="ctr">
                        <a:lnSpc>
                          <a:spcPct val="95000"/>
                        </a:lnSpc>
                      </a:pPr>
                      <a:endParaRPr lang="th-TH" sz="1800" b="1" dirty="0">
                        <a:solidFill>
                          <a:schemeClr val="tx1"/>
                        </a:solidFill>
                        <a:latin typeface="+mn-lt"/>
                      </a:endParaRPr>
                    </a:p>
                  </a:txBody>
                  <a:tcPr marL="91431" marR="91431" marT="45721" marB="45721" anchor="ctr">
                    <a:solidFill>
                      <a:srgbClr val="92D050"/>
                    </a:solidFill>
                  </a:tcPr>
                </a:tc>
              </a:tr>
              <a:tr h="337901">
                <a:tc>
                  <a:txBody>
                    <a:bodyPr/>
                    <a:lstStyle/>
                    <a:p>
                      <a:pPr>
                        <a:lnSpc>
                          <a:spcPct val="95000"/>
                        </a:lnSpc>
                      </a:pPr>
                      <a:r>
                        <a:rPr lang="en-US" sz="1600" b="1" dirty="0" smtClean="0">
                          <a:solidFill>
                            <a:schemeClr val="tx1"/>
                          </a:solidFill>
                          <a:latin typeface="+mn-lt"/>
                          <a:cs typeface="Arial" pitchFamily="34" charset="0"/>
                        </a:rPr>
                        <a:t>Acetate</a:t>
                      </a:r>
                      <a:r>
                        <a:rPr lang="en-US" sz="1600" b="1" baseline="30000" dirty="0" smtClean="0">
                          <a:solidFill>
                            <a:schemeClr val="tx1"/>
                          </a:solidFill>
                          <a:latin typeface="+mn-lt"/>
                          <a:cs typeface="Arial" pitchFamily="34" charset="0"/>
                        </a:rPr>
                        <a:t>-</a:t>
                      </a:r>
                      <a:endParaRPr lang="th-TH" sz="1600" b="1" baseline="30000"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16 mEq</a:t>
                      </a:r>
                      <a:endParaRPr lang="th-TH" sz="1800" b="1" dirty="0">
                        <a:solidFill>
                          <a:schemeClr val="tx1"/>
                        </a:solidFill>
                        <a:latin typeface="+mn-lt"/>
                      </a:endParaRPr>
                    </a:p>
                  </a:txBody>
                  <a:tcPr marL="91431" marR="91431" marT="45721" marB="45721" anchor="ctr">
                    <a:solidFill>
                      <a:srgbClr val="EBFFFF"/>
                    </a:solidFill>
                  </a:tcPr>
                </a:tc>
                <a:tc>
                  <a:txBody>
                    <a:bodyPr/>
                    <a:lstStyle/>
                    <a:p>
                      <a:pPr algn="ctr">
                        <a:lnSpc>
                          <a:spcPct val="95000"/>
                        </a:lnSpc>
                      </a:pPr>
                      <a:r>
                        <a:rPr lang="en-US" sz="1800" b="1" dirty="0" smtClean="0">
                          <a:solidFill>
                            <a:schemeClr val="tx1"/>
                          </a:solidFill>
                          <a:latin typeface="+mn-lt"/>
                        </a:rPr>
                        <a:t>-</a:t>
                      </a:r>
                      <a:endParaRPr lang="th-TH" sz="1800" b="1" dirty="0">
                        <a:solidFill>
                          <a:schemeClr val="tx1"/>
                        </a:solidFill>
                        <a:latin typeface="+mn-lt"/>
                      </a:endParaRPr>
                    </a:p>
                  </a:txBody>
                  <a:tcPr marL="91431" marR="91431" marT="45721" marB="45721" anchor="ctr">
                    <a:solidFill>
                      <a:schemeClr val="accent6">
                        <a:lumMod val="20000"/>
                        <a:lumOff val="80000"/>
                      </a:schemeClr>
                    </a:solidFill>
                  </a:tcPr>
                </a:tc>
                <a:tc>
                  <a:txBody>
                    <a:bodyPr/>
                    <a:lstStyle/>
                    <a:p>
                      <a:pPr algn="ctr">
                        <a:lnSpc>
                          <a:spcPct val="95000"/>
                        </a:lnSpc>
                      </a:pPr>
                      <a:r>
                        <a:rPr lang="en-US" sz="1800" b="1" dirty="0" smtClean="0">
                          <a:solidFill>
                            <a:schemeClr val="tx1"/>
                          </a:solidFill>
                          <a:latin typeface="+mn-lt"/>
                          <a:cs typeface="Arial" pitchFamily="34" charset="0"/>
                        </a:rPr>
                        <a:t>1.96 mEq</a:t>
                      </a:r>
                      <a:endParaRPr lang="th-TH" sz="1800" b="1" dirty="0">
                        <a:solidFill>
                          <a:schemeClr val="tx1"/>
                        </a:solidFill>
                        <a:latin typeface="+mn-lt"/>
                      </a:endParaRPr>
                    </a:p>
                  </a:txBody>
                  <a:tcPr marL="91431" marR="91431" marT="45721" marB="45721" anchor="ctr">
                    <a:solidFill>
                      <a:srgbClr val="FFCCFF"/>
                    </a:solidFill>
                  </a:tcPr>
                </a:tc>
                <a:tc>
                  <a:txBody>
                    <a:bodyPr/>
                    <a:lstStyle/>
                    <a:p>
                      <a:pPr algn="ctr">
                        <a:lnSpc>
                          <a:spcPct val="95000"/>
                        </a:lnSpc>
                      </a:pPr>
                      <a:r>
                        <a:rPr lang="en-US" sz="1800" b="1" dirty="0" smtClean="0">
                          <a:solidFill>
                            <a:schemeClr val="tx1"/>
                          </a:solidFill>
                          <a:latin typeface="+mn-lt"/>
                        </a:rPr>
                        <a:t>61 </a:t>
                      </a:r>
                      <a:r>
                        <a:rPr lang="en-US" sz="1800" b="1" dirty="0" err="1" smtClean="0">
                          <a:solidFill>
                            <a:schemeClr val="tx1"/>
                          </a:solidFill>
                          <a:latin typeface="+mn-lt"/>
                        </a:rPr>
                        <a:t>mEq</a:t>
                      </a:r>
                      <a:endParaRPr lang="th-TH" sz="1800" b="1" dirty="0">
                        <a:solidFill>
                          <a:schemeClr val="tx1"/>
                        </a:solidFill>
                        <a:latin typeface="+mn-lt"/>
                      </a:endParaRPr>
                    </a:p>
                  </a:txBody>
                  <a:tcPr marL="91431" marR="91431" marT="45721" marB="45721" anchor="ctr">
                    <a:solidFill>
                      <a:srgbClr val="CCFF99"/>
                    </a:solidFill>
                  </a:tcPr>
                </a:tc>
              </a:tr>
              <a:tr h="337901">
                <a:tc>
                  <a:txBody>
                    <a:bodyPr/>
                    <a:lstStyle/>
                    <a:p>
                      <a:pPr>
                        <a:lnSpc>
                          <a:spcPct val="95000"/>
                        </a:lnSpc>
                      </a:pPr>
                      <a:r>
                        <a:rPr lang="en-US" sz="1600" b="1" dirty="0" smtClean="0">
                          <a:solidFill>
                            <a:schemeClr val="tx1"/>
                          </a:solidFill>
                          <a:latin typeface="+mn-lt"/>
                          <a:cs typeface="Arial" pitchFamily="34" charset="0"/>
                        </a:rPr>
                        <a:t>Lactate</a:t>
                      </a:r>
                      <a:r>
                        <a:rPr lang="en-US" sz="1600" b="1" baseline="30000" dirty="0" smtClean="0">
                          <a:solidFill>
                            <a:schemeClr val="tx1"/>
                          </a:solidFill>
                          <a:latin typeface="+mn-lt"/>
                          <a:cs typeface="Arial" pitchFamily="34" charset="0"/>
                        </a:rPr>
                        <a:t>-</a:t>
                      </a:r>
                      <a:endParaRPr lang="th-TH" sz="1600" b="1" baseline="30000"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20 mEq</a:t>
                      </a:r>
                      <a:endParaRPr lang="th-TH" sz="1800" b="1" dirty="0">
                        <a:solidFill>
                          <a:schemeClr val="tx1"/>
                        </a:solidFill>
                        <a:latin typeface="+mn-lt"/>
                      </a:endParaRPr>
                    </a:p>
                  </a:txBody>
                  <a:tcPr marL="91431" marR="91431" marT="45721" marB="45721" anchor="ctr">
                    <a:solidFill>
                      <a:schemeClr val="accent1">
                        <a:lumMod val="40000"/>
                        <a:lumOff val="60000"/>
                      </a:schemeClr>
                    </a:solidFill>
                  </a:tcPr>
                </a:tc>
                <a:tc>
                  <a:txBody>
                    <a:bodyPr/>
                    <a:lstStyle/>
                    <a:p>
                      <a:pPr algn="ctr">
                        <a:lnSpc>
                          <a:spcPct val="95000"/>
                        </a:lnSpc>
                      </a:pPr>
                      <a:r>
                        <a:rPr lang="en-US" sz="1800" b="1" dirty="0" smtClean="0">
                          <a:solidFill>
                            <a:schemeClr val="tx1"/>
                          </a:solidFill>
                          <a:latin typeface="+mn-lt"/>
                        </a:rPr>
                        <a:t>-</a:t>
                      </a:r>
                      <a:endParaRPr lang="th-TH" sz="1800" b="1" dirty="0">
                        <a:solidFill>
                          <a:schemeClr val="tx1"/>
                        </a:solidFill>
                        <a:latin typeface="+mn-lt"/>
                      </a:endParaRPr>
                    </a:p>
                  </a:txBody>
                  <a:tcPr marL="91431" marR="91431" marT="45721" marB="45721" anchor="ctr">
                    <a:solidFill>
                      <a:schemeClr val="accent6">
                        <a:lumMod val="60000"/>
                        <a:lumOff val="40000"/>
                      </a:schemeClr>
                    </a:solidFill>
                  </a:tcPr>
                </a:tc>
                <a:tc>
                  <a:txBody>
                    <a:bodyPr/>
                    <a:lstStyle/>
                    <a:p>
                      <a:pPr algn="ctr">
                        <a:lnSpc>
                          <a:spcPct val="95000"/>
                        </a:lnSpc>
                      </a:pPr>
                      <a:r>
                        <a:rPr lang="en-US" sz="1800" b="1" dirty="0" smtClean="0">
                          <a:solidFill>
                            <a:schemeClr val="tx1"/>
                          </a:solidFill>
                          <a:latin typeface="+mn-lt"/>
                        </a:rPr>
                        <a:t>-</a:t>
                      </a:r>
                      <a:endParaRPr lang="th-TH" sz="1800" b="1" dirty="0">
                        <a:solidFill>
                          <a:schemeClr val="tx1"/>
                        </a:solidFill>
                        <a:latin typeface="+mn-lt"/>
                      </a:endParaRPr>
                    </a:p>
                  </a:txBody>
                  <a:tcPr marL="91431" marR="91431" marT="45721" marB="45721" anchor="ctr">
                    <a:solidFill>
                      <a:srgbClr val="FF66FF"/>
                    </a:solidFill>
                  </a:tcPr>
                </a:tc>
                <a:tc>
                  <a:txBody>
                    <a:bodyPr/>
                    <a:lstStyle/>
                    <a:p>
                      <a:pPr algn="ctr">
                        <a:lnSpc>
                          <a:spcPct val="95000"/>
                        </a:lnSpc>
                      </a:pPr>
                      <a:r>
                        <a:rPr lang="en-US" sz="1800" b="1" dirty="0" smtClean="0">
                          <a:solidFill>
                            <a:schemeClr val="tx1"/>
                          </a:solidFill>
                          <a:latin typeface="+mn-lt"/>
                        </a:rPr>
                        <a:t>-</a:t>
                      </a:r>
                      <a:endParaRPr lang="th-TH" sz="1800" b="1" dirty="0">
                        <a:solidFill>
                          <a:schemeClr val="tx1"/>
                        </a:solidFill>
                        <a:latin typeface="+mn-lt"/>
                      </a:endParaRPr>
                    </a:p>
                  </a:txBody>
                  <a:tcPr marL="91431" marR="91431" marT="45721" marB="45721" anchor="ctr">
                    <a:solidFill>
                      <a:srgbClr val="92D050"/>
                    </a:solidFill>
                  </a:tcPr>
                </a:tc>
              </a:tr>
              <a:tr h="337901">
                <a:tc>
                  <a:txBody>
                    <a:bodyPr/>
                    <a:lstStyle/>
                    <a:p>
                      <a:pPr>
                        <a:lnSpc>
                          <a:spcPct val="95000"/>
                        </a:lnSpc>
                      </a:pPr>
                      <a:r>
                        <a:rPr lang="en-US" sz="1600" b="1" dirty="0" smtClean="0">
                          <a:solidFill>
                            <a:schemeClr val="tx1"/>
                          </a:solidFill>
                          <a:latin typeface="+mn-lt"/>
                          <a:cs typeface="Arial" pitchFamily="34" charset="0"/>
                        </a:rPr>
                        <a:t>Citrate</a:t>
                      </a:r>
                      <a:r>
                        <a:rPr lang="en-US" sz="1600" b="1" baseline="30000" dirty="0" smtClean="0">
                          <a:solidFill>
                            <a:schemeClr val="tx1"/>
                          </a:solidFill>
                          <a:latin typeface="+mn-lt"/>
                          <a:cs typeface="Arial" pitchFamily="34" charset="0"/>
                        </a:rPr>
                        <a:t>3-</a:t>
                      </a:r>
                      <a:endParaRPr lang="th-TH" sz="1600" b="1" baseline="30000"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6 mEq</a:t>
                      </a:r>
                      <a:endParaRPr lang="th-TH" sz="1800" b="1" dirty="0">
                        <a:solidFill>
                          <a:schemeClr val="tx1"/>
                        </a:solidFill>
                        <a:latin typeface="+mn-lt"/>
                      </a:endParaRPr>
                    </a:p>
                  </a:txBody>
                  <a:tcPr marL="91431" marR="91431" marT="45721" marB="45721" anchor="ctr">
                    <a:solidFill>
                      <a:srgbClr val="EBFFFF"/>
                    </a:solidFill>
                  </a:tcPr>
                </a:tc>
                <a:tc>
                  <a:txBody>
                    <a:bodyPr/>
                    <a:lstStyle/>
                    <a:p>
                      <a:pPr algn="ctr">
                        <a:lnSpc>
                          <a:spcPct val="95000"/>
                        </a:lnSpc>
                      </a:pPr>
                      <a:r>
                        <a:rPr lang="en-US" sz="1800" b="1" dirty="0" smtClean="0">
                          <a:solidFill>
                            <a:schemeClr val="tx1"/>
                          </a:solidFill>
                          <a:latin typeface="+mn-lt"/>
                        </a:rPr>
                        <a:t>-</a:t>
                      </a:r>
                      <a:endParaRPr lang="th-TH" sz="1800" b="1" dirty="0">
                        <a:solidFill>
                          <a:schemeClr val="tx1"/>
                        </a:solidFill>
                        <a:latin typeface="+mn-lt"/>
                      </a:endParaRPr>
                    </a:p>
                  </a:txBody>
                  <a:tcPr marL="91431" marR="91431" marT="45721" marB="45721" anchor="ctr">
                    <a:solidFill>
                      <a:schemeClr val="accent6">
                        <a:lumMod val="20000"/>
                        <a:lumOff val="80000"/>
                      </a:schemeClr>
                    </a:solidFill>
                  </a:tcPr>
                </a:tc>
                <a:tc>
                  <a:txBody>
                    <a:bodyPr/>
                    <a:lstStyle/>
                    <a:p>
                      <a:pPr algn="ctr">
                        <a:lnSpc>
                          <a:spcPct val="95000"/>
                        </a:lnSpc>
                      </a:pPr>
                      <a:r>
                        <a:rPr lang="en-US" sz="1800" b="1" dirty="0" smtClean="0">
                          <a:solidFill>
                            <a:schemeClr val="tx1"/>
                          </a:solidFill>
                          <a:latin typeface="+mn-lt"/>
                        </a:rPr>
                        <a:t>-</a:t>
                      </a:r>
                      <a:endParaRPr lang="th-TH" sz="1800" b="1" dirty="0">
                        <a:solidFill>
                          <a:schemeClr val="tx1"/>
                        </a:solidFill>
                        <a:latin typeface="+mn-lt"/>
                      </a:endParaRPr>
                    </a:p>
                  </a:txBody>
                  <a:tcPr marL="91431" marR="91431" marT="45721" marB="45721" anchor="ctr">
                    <a:solidFill>
                      <a:srgbClr val="FFC5F0"/>
                    </a:solidFill>
                  </a:tcPr>
                </a:tc>
                <a:tc>
                  <a:txBody>
                    <a:bodyPr/>
                    <a:lstStyle/>
                    <a:p>
                      <a:pPr algn="ctr">
                        <a:lnSpc>
                          <a:spcPct val="95000"/>
                        </a:lnSpc>
                      </a:pPr>
                      <a:r>
                        <a:rPr lang="en-US" sz="1800" b="1" dirty="0" smtClean="0">
                          <a:solidFill>
                            <a:schemeClr val="tx1"/>
                          </a:solidFill>
                          <a:latin typeface="+mn-lt"/>
                        </a:rPr>
                        <a:t>-</a:t>
                      </a:r>
                      <a:endParaRPr lang="th-TH" sz="1800" b="1" dirty="0">
                        <a:solidFill>
                          <a:schemeClr val="tx1"/>
                        </a:solidFill>
                        <a:latin typeface="+mn-lt"/>
                      </a:endParaRPr>
                    </a:p>
                  </a:txBody>
                  <a:tcPr marL="91431" marR="91431" marT="45721" marB="45721" anchor="ctr">
                    <a:solidFill>
                      <a:srgbClr val="CCFF99"/>
                    </a:solidFill>
                  </a:tcPr>
                </a:tc>
              </a:tr>
              <a:tr h="337901">
                <a:tc>
                  <a:txBody>
                    <a:bodyPr/>
                    <a:lstStyle/>
                    <a:p>
                      <a:pPr>
                        <a:lnSpc>
                          <a:spcPct val="95000"/>
                        </a:lnSpc>
                      </a:pPr>
                      <a:r>
                        <a:rPr lang="en-US" sz="1600" b="1" dirty="0" smtClean="0">
                          <a:solidFill>
                            <a:schemeClr val="tx1"/>
                          </a:solidFill>
                          <a:latin typeface="+mn-lt"/>
                          <a:cs typeface="Arial" pitchFamily="34" charset="0"/>
                        </a:rPr>
                        <a:t>P</a:t>
                      </a:r>
                      <a:endParaRPr lang="th-TH" sz="1600" b="1"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10 mmol</a:t>
                      </a:r>
                      <a:endParaRPr lang="th-TH" sz="1800" b="1" dirty="0">
                        <a:solidFill>
                          <a:schemeClr val="tx1"/>
                        </a:solidFill>
                        <a:latin typeface="+mn-lt"/>
                      </a:endParaRPr>
                    </a:p>
                  </a:txBody>
                  <a:tcPr marL="91431" marR="91431" marT="45721" marB="45721" anchor="ctr">
                    <a:solidFill>
                      <a:schemeClr val="accent1">
                        <a:lumMod val="40000"/>
                        <a:lumOff val="60000"/>
                      </a:schemeClr>
                    </a:solidFill>
                  </a:tcPr>
                </a:tc>
                <a:tc>
                  <a:txBody>
                    <a:bodyPr/>
                    <a:lstStyle/>
                    <a:p>
                      <a:pPr algn="ctr">
                        <a:lnSpc>
                          <a:spcPct val="95000"/>
                        </a:lnSpc>
                      </a:pPr>
                      <a:r>
                        <a:rPr lang="en-US" sz="1800" b="1" baseline="0" dirty="0" smtClean="0">
                          <a:solidFill>
                            <a:schemeClr val="tx1"/>
                          </a:solidFill>
                          <a:latin typeface="+mn-lt"/>
                          <a:cs typeface="Arial" pitchFamily="34" charset="0"/>
                        </a:rPr>
                        <a:t>7.5 </a:t>
                      </a:r>
                      <a:r>
                        <a:rPr lang="en-US" sz="1800" b="1" dirty="0" smtClean="0">
                          <a:solidFill>
                            <a:schemeClr val="tx1"/>
                          </a:solidFill>
                          <a:latin typeface="+mn-lt"/>
                          <a:cs typeface="Arial" pitchFamily="34" charset="0"/>
                        </a:rPr>
                        <a:t>mmol</a:t>
                      </a:r>
                      <a:endParaRPr lang="th-TH" sz="1800" b="1" dirty="0">
                        <a:solidFill>
                          <a:schemeClr val="tx1"/>
                        </a:solidFill>
                        <a:latin typeface="+mn-lt"/>
                      </a:endParaRPr>
                    </a:p>
                  </a:txBody>
                  <a:tcPr marL="91431" marR="91431" marT="45721" marB="45721" anchor="ctr">
                    <a:solidFill>
                      <a:schemeClr val="accent6">
                        <a:lumMod val="60000"/>
                        <a:lumOff val="40000"/>
                      </a:schemeClr>
                    </a:solidFill>
                  </a:tcPr>
                </a:tc>
                <a:tc>
                  <a:txBody>
                    <a:bodyPr/>
                    <a:lstStyle/>
                    <a:p>
                      <a:pPr algn="ctr">
                        <a:lnSpc>
                          <a:spcPct val="95000"/>
                        </a:lnSpc>
                      </a:pPr>
                      <a:r>
                        <a:rPr lang="en-US" sz="1800" b="1" dirty="0" smtClean="0">
                          <a:solidFill>
                            <a:schemeClr val="tx1"/>
                          </a:solidFill>
                          <a:latin typeface="+mn-lt"/>
                          <a:cs typeface="Arial" pitchFamily="34" charset="0"/>
                        </a:rPr>
                        <a:t>11.9 mmol</a:t>
                      </a:r>
                      <a:endParaRPr lang="th-TH" sz="1800" b="1" dirty="0">
                        <a:solidFill>
                          <a:schemeClr val="tx1"/>
                        </a:solidFill>
                        <a:latin typeface="+mn-lt"/>
                      </a:endParaRPr>
                    </a:p>
                  </a:txBody>
                  <a:tcPr marL="91431" marR="91431" marT="45721" marB="45721" anchor="ctr">
                    <a:solidFill>
                      <a:srgbClr val="F77BE8"/>
                    </a:solidFill>
                  </a:tcPr>
                </a:tc>
                <a:tc>
                  <a:txBody>
                    <a:bodyPr/>
                    <a:lstStyle/>
                    <a:p>
                      <a:pPr algn="ctr">
                        <a:lnSpc>
                          <a:spcPct val="95000"/>
                        </a:lnSpc>
                      </a:pPr>
                      <a:r>
                        <a:rPr lang="en-US" sz="1800" b="1" dirty="0" smtClean="0">
                          <a:solidFill>
                            <a:schemeClr val="tx1"/>
                          </a:solidFill>
                          <a:latin typeface="+mn-lt"/>
                        </a:rPr>
                        <a:t>17 </a:t>
                      </a:r>
                      <a:r>
                        <a:rPr lang="en-US" sz="1800" b="1" dirty="0" err="1" smtClean="0">
                          <a:solidFill>
                            <a:schemeClr val="tx1"/>
                          </a:solidFill>
                          <a:latin typeface="+mn-lt"/>
                        </a:rPr>
                        <a:t>mmol</a:t>
                      </a:r>
                      <a:endParaRPr lang="th-TH" sz="1800" b="1" dirty="0">
                        <a:solidFill>
                          <a:schemeClr val="tx1"/>
                        </a:solidFill>
                        <a:latin typeface="+mn-lt"/>
                      </a:endParaRPr>
                    </a:p>
                  </a:txBody>
                  <a:tcPr marL="91431" marR="91431" marT="45721" marB="45721" anchor="ctr">
                    <a:solidFill>
                      <a:srgbClr val="92D050"/>
                    </a:solidFill>
                  </a:tcPr>
                </a:tc>
              </a:tr>
              <a:tr h="337901">
                <a:tc>
                  <a:txBody>
                    <a:bodyPr/>
                    <a:lstStyle/>
                    <a:p>
                      <a:pPr>
                        <a:lnSpc>
                          <a:spcPct val="95000"/>
                        </a:lnSpc>
                      </a:pPr>
                      <a:r>
                        <a:rPr lang="en-US" sz="1600" b="1" dirty="0" smtClean="0">
                          <a:solidFill>
                            <a:schemeClr val="tx1"/>
                          </a:solidFill>
                          <a:latin typeface="+mn-lt"/>
                          <a:cs typeface="Arial" pitchFamily="34" charset="0"/>
                        </a:rPr>
                        <a:t>Zn</a:t>
                      </a:r>
                      <a:endParaRPr lang="th-TH" sz="1600" b="1"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5 </a:t>
                      </a:r>
                      <a:r>
                        <a:rPr lang="en-US" sz="1800" b="1" dirty="0" smtClean="0">
                          <a:solidFill>
                            <a:schemeClr val="tx1"/>
                          </a:solidFill>
                          <a:latin typeface="+mn-lt"/>
                          <a:cs typeface="Arial" pitchFamily="34" charset="0"/>
                          <a:sym typeface="Symbol"/>
                        </a:rPr>
                        <a:t>mol</a:t>
                      </a:r>
                      <a:endParaRPr lang="th-TH" sz="1800" b="1" dirty="0">
                        <a:solidFill>
                          <a:schemeClr val="tx1"/>
                        </a:solidFill>
                        <a:latin typeface="+mn-lt"/>
                      </a:endParaRPr>
                    </a:p>
                  </a:txBody>
                  <a:tcPr marL="91431" marR="91431" marT="45721" marB="45721" anchor="ctr">
                    <a:solidFill>
                      <a:srgbClr val="EBFFFF"/>
                    </a:solidFill>
                  </a:tcPr>
                </a:tc>
                <a:tc>
                  <a:txBody>
                    <a:bodyPr/>
                    <a:lstStyle/>
                    <a:p>
                      <a:pPr marL="0" marR="0" indent="0" algn="ctr" defTabSz="914400" rtl="0" eaLnBrk="1" fontAlgn="auto" latinLnBrk="0" hangingPunct="1">
                        <a:lnSpc>
                          <a:spcPct val="95000"/>
                        </a:lnSpc>
                        <a:spcBef>
                          <a:spcPts val="0"/>
                        </a:spcBef>
                        <a:spcAft>
                          <a:spcPts val="0"/>
                        </a:spcAft>
                        <a:buClrTx/>
                        <a:buSzTx/>
                        <a:buFontTx/>
                        <a:buNone/>
                        <a:tabLst/>
                        <a:defRPr/>
                      </a:pPr>
                      <a:r>
                        <a:rPr lang="en-US" sz="1800" b="1" dirty="0" smtClean="0">
                          <a:solidFill>
                            <a:schemeClr val="tx1"/>
                          </a:solidFill>
                          <a:latin typeface="+mn-lt"/>
                          <a:cs typeface="Arial" pitchFamily="34" charset="0"/>
                        </a:rPr>
                        <a:t>5 </a:t>
                      </a:r>
                      <a:r>
                        <a:rPr lang="en-US" sz="1800" b="1" dirty="0" smtClean="0">
                          <a:solidFill>
                            <a:schemeClr val="tx1"/>
                          </a:solidFill>
                          <a:latin typeface="+mn-lt"/>
                          <a:cs typeface="Arial" pitchFamily="34" charset="0"/>
                          <a:sym typeface="Symbol"/>
                        </a:rPr>
                        <a:t>mol</a:t>
                      </a:r>
                      <a:endParaRPr lang="th-TH" sz="1800" b="1" dirty="0" smtClean="0">
                        <a:solidFill>
                          <a:schemeClr val="tx1"/>
                        </a:solidFill>
                        <a:latin typeface="+mn-lt"/>
                      </a:endParaRPr>
                    </a:p>
                  </a:txBody>
                  <a:tcPr marL="91431" marR="91431" marT="45721" marB="45721" anchor="ctr">
                    <a:solidFill>
                      <a:schemeClr val="accent6">
                        <a:lumMod val="20000"/>
                        <a:lumOff val="80000"/>
                      </a:schemeClr>
                    </a:solidFill>
                  </a:tcPr>
                </a:tc>
                <a:tc>
                  <a:txBody>
                    <a:bodyPr/>
                    <a:lstStyle/>
                    <a:p>
                      <a:pPr marL="0" marR="0" indent="0" algn="ctr" defTabSz="914400" rtl="0" eaLnBrk="1" fontAlgn="auto" latinLnBrk="0" hangingPunct="1">
                        <a:lnSpc>
                          <a:spcPct val="95000"/>
                        </a:lnSpc>
                        <a:spcBef>
                          <a:spcPts val="0"/>
                        </a:spcBef>
                        <a:spcAft>
                          <a:spcPts val="0"/>
                        </a:spcAft>
                        <a:buClrTx/>
                        <a:buSzTx/>
                        <a:buFontTx/>
                        <a:buNone/>
                        <a:tabLst/>
                        <a:defRPr/>
                      </a:pPr>
                      <a:r>
                        <a:rPr lang="en-US" sz="1050" b="1" dirty="0" smtClean="0">
                          <a:solidFill>
                            <a:schemeClr val="tx1"/>
                          </a:solidFill>
                          <a:latin typeface="+mn-lt"/>
                        </a:rPr>
                        <a:t>-</a:t>
                      </a:r>
                      <a:endParaRPr lang="th-TH" sz="1050" b="1" dirty="0">
                        <a:solidFill>
                          <a:schemeClr val="tx1"/>
                        </a:solidFill>
                        <a:latin typeface="+mn-lt"/>
                      </a:endParaRPr>
                    </a:p>
                  </a:txBody>
                  <a:tcPr marL="91431" marR="91431" marT="45721" marB="45721" anchor="ctr">
                    <a:solidFill>
                      <a:srgbClr val="FFC5F0"/>
                    </a:solidFill>
                  </a:tcPr>
                </a:tc>
                <a:tc>
                  <a:txBody>
                    <a:bodyPr/>
                    <a:lstStyle/>
                    <a:p>
                      <a:pPr marL="0" marR="0" indent="0" algn="ctr" defTabSz="914400" rtl="0" eaLnBrk="1" fontAlgn="auto" latinLnBrk="0" hangingPunct="1">
                        <a:lnSpc>
                          <a:spcPct val="95000"/>
                        </a:lnSpc>
                        <a:spcBef>
                          <a:spcPts val="0"/>
                        </a:spcBef>
                        <a:spcAft>
                          <a:spcPts val="0"/>
                        </a:spcAft>
                        <a:buClrTx/>
                        <a:buSzTx/>
                        <a:buFontTx/>
                        <a:buNone/>
                        <a:tabLst/>
                        <a:defRPr/>
                      </a:pPr>
                      <a:r>
                        <a:rPr lang="en-US" sz="1050" b="1" dirty="0" smtClean="0">
                          <a:solidFill>
                            <a:schemeClr val="tx1"/>
                          </a:solidFill>
                          <a:latin typeface="+mn-lt"/>
                        </a:rPr>
                        <a:t>-</a:t>
                      </a:r>
                      <a:endParaRPr lang="th-TH" sz="1050" b="1" dirty="0">
                        <a:solidFill>
                          <a:schemeClr val="tx1"/>
                        </a:solidFill>
                        <a:latin typeface="+mn-lt"/>
                      </a:endParaRPr>
                    </a:p>
                  </a:txBody>
                  <a:tcPr marL="91431" marR="91431" marT="45721" marB="45721" anchor="ctr">
                    <a:solidFill>
                      <a:srgbClr val="CCFF99"/>
                    </a:solidFill>
                  </a:tcPr>
                </a:tc>
              </a:tr>
            </a:tbl>
          </a:graphicData>
        </a:graphic>
      </p:graphicFrame>
      <p:sp>
        <p:nvSpPr>
          <p:cNvPr id="5" name="Rounded Rectangle 4"/>
          <p:cNvSpPr/>
          <p:nvPr/>
        </p:nvSpPr>
        <p:spPr>
          <a:xfrm>
            <a:off x="115824" y="2249424"/>
            <a:ext cx="8991600" cy="377851"/>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Rounded Rectangle 5"/>
          <p:cNvSpPr/>
          <p:nvPr/>
        </p:nvSpPr>
        <p:spPr>
          <a:xfrm>
            <a:off x="115824" y="1182624"/>
            <a:ext cx="8991600" cy="377851"/>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Rounded Rectangle 1"/>
          <p:cNvSpPr/>
          <p:nvPr/>
        </p:nvSpPr>
        <p:spPr>
          <a:xfrm>
            <a:off x="115824" y="781120"/>
            <a:ext cx="9028176" cy="382385"/>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TextBox 6"/>
          <p:cNvSpPr txBox="1"/>
          <p:nvPr/>
        </p:nvSpPr>
        <p:spPr>
          <a:xfrm>
            <a:off x="2153412" y="3393195"/>
            <a:ext cx="4953000" cy="2062103"/>
          </a:xfrm>
          <a:prstGeom prst="rect">
            <a:avLst/>
          </a:prstGeom>
          <a:solidFill>
            <a:schemeClr val="accent4">
              <a:lumMod val="75000"/>
            </a:schemeClr>
          </a:solidFill>
        </p:spPr>
        <p:txBody>
          <a:bodyPr wrap="square" rtlCol="0">
            <a:spAutoFit/>
          </a:bodyPr>
          <a:lstStyle/>
          <a:p>
            <a:pPr defTabSz="914212"/>
            <a:r>
              <a:rPr lang="en-US" sz="3200" b="1" u="sng" dirty="0" smtClean="0">
                <a:solidFill>
                  <a:srgbClr val="CCB400">
                    <a:lumMod val="20000"/>
                    <a:lumOff val="80000"/>
                  </a:srgbClr>
                </a:solidFill>
              </a:rPr>
              <a:t>Goal</a:t>
            </a:r>
            <a:r>
              <a:rPr lang="en-US" sz="3200" b="1" dirty="0" smtClean="0">
                <a:solidFill>
                  <a:srgbClr val="CCB400">
                    <a:lumMod val="20000"/>
                    <a:lumOff val="80000"/>
                  </a:srgbClr>
                </a:solidFill>
              </a:rPr>
              <a:t>:</a:t>
            </a:r>
          </a:p>
          <a:p>
            <a:pPr marL="742950" lvl="1" indent="-285750" defTabSz="914212">
              <a:buFont typeface="Arial" panose="020B0604020202020204" pitchFamily="34" charset="0"/>
              <a:buChar char="•"/>
            </a:pPr>
            <a:r>
              <a:rPr lang="en-US" sz="3200" b="1" dirty="0" smtClean="0">
                <a:solidFill>
                  <a:srgbClr val="CCB400">
                    <a:lumMod val="20000"/>
                    <a:lumOff val="80000"/>
                  </a:srgbClr>
                </a:solidFill>
              </a:rPr>
              <a:t>1,250 -1,750 Kcal</a:t>
            </a:r>
          </a:p>
          <a:p>
            <a:pPr marL="742950" lvl="1" indent="-285750" defTabSz="914212">
              <a:buFont typeface="Arial" panose="020B0604020202020204" pitchFamily="34" charset="0"/>
              <a:buChar char="•"/>
            </a:pPr>
            <a:r>
              <a:rPr lang="en-US" sz="3200" b="1" dirty="0" smtClean="0">
                <a:solidFill>
                  <a:srgbClr val="CCB400">
                    <a:lumMod val="20000"/>
                    <a:lumOff val="80000"/>
                  </a:srgbClr>
                </a:solidFill>
              </a:rPr>
              <a:t>Protein 60 -75 g</a:t>
            </a:r>
          </a:p>
          <a:p>
            <a:pPr marL="742950" lvl="1" indent="-285750" defTabSz="914212">
              <a:buFont typeface="Arial" panose="020B0604020202020204" pitchFamily="34" charset="0"/>
              <a:buChar char="•"/>
            </a:pPr>
            <a:r>
              <a:rPr lang="en-US" sz="3200" b="1" dirty="0" smtClean="0">
                <a:solidFill>
                  <a:srgbClr val="CCB400">
                    <a:lumMod val="20000"/>
                    <a:lumOff val="80000"/>
                  </a:srgbClr>
                </a:solidFill>
              </a:rPr>
              <a:t>Fluid 1,250 – 1,750 mL</a:t>
            </a:r>
            <a:endParaRPr lang="en-US" sz="3200" b="1" dirty="0">
              <a:solidFill>
                <a:srgbClr val="CCB400">
                  <a:lumMod val="20000"/>
                  <a:lumOff val="80000"/>
                </a:srgbClr>
              </a:solidFill>
            </a:endParaRPr>
          </a:p>
        </p:txBody>
      </p:sp>
    </p:spTree>
    <p:extLst>
      <p:ext uri="{BB962C8B-B14F-4D97-AF65-F5344CB8AC3E}">
        <p14:creationId xmlns:p14="http://schemas.microsoft.com/office/powerpoint/2010/main" val="3163760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animBg="1"/>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76199"/>
            <a:ext cx="7467600" cy="858754"/>
          </a:xfrm>
        </p:spPr>
        <p:txBody>
          <a:bodyPr>
            <a:normAutofit/>
          </a:bodyPr>
          <a:lstStyle/>
          <a:p>
            <a:pPr algn="ctr"/>
            <a:r>
              <a:rPr lang="en-US" b="1" dirty="0" smtClean="0"/>
              <a:t>Commercial PN formula</a:t>
            </a:r>
            <a:endParaRPr lang="en-US" b="1" dirty="0"/>
          </a:p>
        </p:txBody>
      </p:sp>
      <p:sp>
        <p:nvSpPr>
          <p:cNvPr id="4" name="Slide Number Placeholder 3"/>
          <p:cNvSpPr>
            <a:spLocks noGrp="1"/>
          </p:cNvSpPr>
          <p:nvPr>
            <p:ph type="sldNum" sz="quarter" idx="12"/>
          </p:nvPr>
        </p:nvSpPr>
        <p:spPr/>
        <p:txBody>
          <a:bodyPr/>
          <a:lstStyle/>
          <a:p>
            <a:fld id="{3F7EC1BB-3B74-414E-AEF6-730223DEF44C}" type="slidenum">
              <a:rPr lang="en-US" smtClean="0">
                <a:solidFill>
                  <a:srgbClr val="646B86">
                    <a:shade val="50000"/>
                  </a:srgbClr>
                </a:solidFill>
              </a:rPr>
              <a:pPr/>
              <a:t>36</a:t>
            </a:fld>
            <a:endParaRPr lang="en-US">
              <a:solidFill>
                <a:srgbClr val="646B86">
                  <a:shade val="50000"/>
                </a:srgbClr>
              </a:solidFill>
            </a:endParaRPr>
          </a:p>
        </p:txBody>
      </p:sp>
      <p:graphicFrame>
        <p:nvGraphicFramePr>
          <p:cNvPr id="7" name="Content Placeholder 4"/>
          <p:cNvGraphicFramePr>
            <a:graphicFrameLocks/>
          </p:cNvGraphicFramePr>
          <p:nvPr>
            <p:extLst>
              <p:ext uri="{D42A27DB-BD31-4B8C-83A1-F6EECF244321}">
                <p14:modId xmlns:p14="http://schemas.microsoft.com/office/powerpoint/2010/main" val="2359655855"/>
              </p:ext>
            </p:extLst>
          </p:nvPr>
        </p:nvGraphicFramePr>
        <p:xfrm>
          <a:off x="76200" y="1127760"/>
          <a:ext cx="8915401" cy="3444240"/>
        </p:xfrm>
        <a:graphic>
          <a:graphicData uri="http://schemas.openxmlformats.org/drawingml/2006/table">
            <a:tbl>
              <a:tblPr firstRow="1" bandRow="1">
                <a:tableStyleId>{00A15C55-8517-42AA-B614-E9B94910E393}</a:tableStyleId>
              </a:tblPr>
              <a:tblGrid>
                <a:gridCol w="1828800"/>
                <a:gridCol w="2209800"/>
                <a:gridCol w="1219200"/>
                <a:gridCol w="1143000"/>
                <a:gridCol w="1371600"/>
                <a:gridCol w="1143001"/>
              </a:tblGrid>
              <a:tr h="370840">
                <a:tc>
                  <a:txBody>
                    <a:bodyPr/>
                    <a:lstStyle/>
                    <a:p>
                      <a:pPr algn="ctr"/>
                      <a:endParaRPr lang="en-US" sz="28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smtClean="0"/>
                        <a:t>We need….</a:t>
                      </a:r>
                    </a:p>
                  </a:txBody>
                  <a:tcPr/>
                </a:tc>
                <a:tc>
                  <a:txBody>
                    <a:bodyPr/>
                    <a:lstStyle/>
                    <a:p>
                      <a:pPr algn="ctr"/>
                      <a:r>
                        <a:rPr lang="en-US" sz="2800" dirty="0" smtClean="0"/>
                        <a:t>A</a:t>
                      </a:r>
                      <a:endParaRPr lang="en-US" sz="2800" dirty="0"/>
                    </a:p>
                  </a:txBody>
                  <a:tcPr/>
                </a:tc>
                <a:tc>
                  <a:txBody>
                    <a:bodyPr/>
                    <a:lstStyle/>
                    <a:p>
                      <a:pPr algn="ctr"/>
                      <a:r>
                        <a:rPr lang="en-US" sz="2800" dirty="0" smtClean="0"/>
                        <a:t>B</a:t>
                      </a:r>
                      <a:endParaRPr lang="en-US" sz="2800" dirty="0"/>
                    </a:p>
                  </a:txBody>
                  <a:tcPr/>
                </a:tc>
                <a:tc>
                  <a:txBody>
                    <a:bodyPr/>
                    <a:lstStyle/>
                    <a:p>
                      <a:pPr algn="ctr"/>
                      <a:r>
                        <a:rPr lang="en-US" sz="2800" dirty="0" smtClean="0"/>
                        <a:t>C</a:t>
                      </a:r>
                      <a:endParaRPr lang="en-US" sz="2800" dirty="0"/>
                    </a:p>
                  </a:txBody>
                  <a:tcPr/>
                </a:tc>
                <a:tc>
                  <a:txBody>
                    <a:bodyPr/>
                    <a:lstStyle/>
                    <a:p>
                      <a:pPr algn="ctr"/>
                      <a:r>
                        <a:rPr lang="en-US" sz="2800" dirty="0" smtClean="0"/>
                        <a:t>D</a:t>
                      </a:r>
                      <a:endParaRPr lang="en-US" sz="2800" dirty="0"/>
                    </a:p>
                  </a:txBody>
                  <a:tcPr/>
                </a:tc>
              </a:tr>
              <a:tr h="370840">
                <a:tc>
                  <a:txBody>
                    <a:bodyPr/>
                    <a:lstStyle/>
                    <a:p>
                      <a:r>
                        <a:rPr lang="en-US" sz="2800" b="1" dirty="0" smtClean="0"/>
                        <a:t>Energy</a:t>
                      </a:r>
                    </a:p>
                    <a:p>
                      <a:r>
                        <a:rPr lang="en-US" sz="2800" b="1" dirty="0" smtClean="0"/>
                        <a:t>(Kcal)</a:t>
                      </a:r>
                      <a:endParaRPr lang="en-US" sz="2800" b="1" dirty="0"/>
                    </a:p>
                  </a:txBody>
                  <a:tcPr/>
                </a:tc>
                <a:tc>
                  <a:txBody>
                    <a:bodyPr/>
                    <a:lstStyle/>
                    <a:p>
                      <a:pPr algn="ctr"/>
                      <a:r>
                        <a:rPr lang="en-US" sz="2800" b="1" dirty="0" smtClean="0"/>
                        <a:t>1,250 – 1,750 </a:t>
                      </a:r>
                    </a:p>
                  </a:txBody>
                  <a:tcPr/>
                </a:tc>
                <a:tc>
                  <a:txBody>
                    <a:bodyPr/>
                    <a:lstStyle/>
                    <a:p>
                      <a:pPr algn="ctr"/>
                      <a:r>
                        <a:rPr lang="en-US" sz="2800" b="1" dirty="0" smtClean="0">
                          <a:solidFill>
                            <a:schemeClr val="tx1"/>
                          </a:solidFill>
                        </a:rPr>
                        <a:t>2,400</a:t>
                      </a:r>
                      <a:r>
                        <a:rPr lang="en-US" sz="2800" b="1" baseline="0" dirty="0" smtClean="0">
                          <a:solidFill>
                            <a:schemeClr val="tx1"/>
                          </a:solidFill>
                        </a:rPr>
                        <a:t> </a:t>
                      </a:r>
                      <a:endParaRPr lang="en-US" sz="2800" b="1" dirty="0">
                        <a:solidFill>
                          <a:schemeClr val="tx1"/>
                        </a:solidFill>
                      </a:endParaRPr>
                    </a:p>
                  </a:txBody>
                  <a:tcPr/>
                </a:tc>
                <a:tc>
                  <a:txBody>
                    <a:bodyPr/>
                    <a:lstStyle/>
                    <a:p>
                      <a:pPr algn="ctr"/>
                      <a:r>
                        <a:rPr lang="en-US" sz="2800" b="1" dirty="0" smtClean="0">
                          <a:solidFill>
                            <a:schemeClr val="tx1"/>
                          </a:solidFill>
                        </a:rPr>
                        <a:t>1,800 </a:t>
                      </a:r>
                      <a:endParaRPr lang="en-US" sz="2800" b="1" dirty="0">
                        <a:solidFill>
                          <a:schemeClr val="tx1"/>
                        </a:solidFill>
                      </a:endParaRPr>
                    </a:p>
                  </a:txBody>
                  <a:tcPr/>
                </a:tc>
                <a:tc>
                  <a:txBody>
                    <a:bodyPr/>
                    <a:lstStyle/>
                    <a:p>
                      <a:pPr algn="ctr"/>
                      <a:r>
                        <a:rPr lang="en-US" sz="2800" b="1" dirty="0" smtClean="0"/>
                        <a:t>1,000 </a:t>
                      </a:r>
                      <a:endParaRPr lang="en-US" sz="2800" b="1" dirty="0"/>
                    </a:p>
                  </a:txBody>
                  <a:tcPr/>
                </a:tc>
                <a:tc>
                  <a:txBody>
                    <a:bodyPr/>
                    <a:lstStyle/>
                    <a:p>
                      <a:pPr algn="ctr"/>
                      <a:r>
                        <a:rPr lang="en-US" sz="2800" b="1" dirty="0" smtClean="0"/>
                        <a:t>2,200</a:t>
                      </a:r>
                      <a:r>
                        <a:rPr lang="en-US" sz="2800" b="1" baseline="0" dirty="0" smtClean="0"/>
                        <a:t> </a:t>
                      </a:r>
                      <a:endParaRPr lang="en-US" sz="2800" b="1" dirty="0"/>
                    </a:p>
                  </a:txBody>
                  <a:tcPr/>
                </a:tc>
              </a:tr>
              <a:tr h="370840">
                <a:tc>
                  <a:txBody>
                    <a:bodyPr/>
                    <a:lstStyle/>
                    <a:p>
                      <a:r>
                        <a:rPr lang="en-US" sz="2800" b="1" dirty="0" smtClean="0"/>
                        <a:t>Protein (g)</a:t>
                      </a:r>
                      <a:endParaRPr lang="en-US" sz="2800" b="1" dirty="0"/>
                    </a:p>
                  </a:txBody>
                  <a:tcPr/>
                </a:tc>
                <a:tc>
                  <a:txBody>
                    <a:bodyPr/>
                    <a:lstStyle/>
                    <a:p>
                      <a:pPr algn="ctr"/>
                      <a:r>
                        <a:rPr lang="en-US" sz="2800" b="1" dirty="0" smtClean="0"/>
                        <a:t>60-75 </a:t>
                      </a:r>
                      <a:endParaRPr lang="en-US" sz="2800" b="1" dirty="0"/>
                    </a:p>
                  </a:txBody>
                  <a:tcPr/>
                </a:tc>
                <a:tc>
                  <a:txBody>
                    <a:bodyPr/>
                    <a:lstStyle/>
                    <a:p>
                      <a:pPr algn="ctr"/>
                      <a:r>
                        <a:rPr lang="en-US" sz="2800" b="1" dirty="0" smtClean="0">
                          <a:solidFill>
                            <a:schemeClr val="tx1"/>
                          </a:solidFill>
                        </a:rPr>
                        <a:t>80 </a:t>
                      </a:r>
                      <a:endParaRPr lang="en-US" sz="2800" b="1" dirty="0">
                        <a:solidFill>
                          <a:schemeClr val="tx1"/>
                        </a:solidFill>
                      </a:endParaRPr>
                    </a:p>
                  </a:txBody>
                  <a:tcPr/>
                </a:tc>
                <a:tc>
                  <a:txBody>
                    <a:bodyPr/>
                    <a:lstStyle/>
                    <a:p>
                      <a:pPr algn="ctr"/>
                      <a:r>
                        <a:rPr lang="en-US" sz="2800" b="1" dirty="0" smtClean="0">
                          <a:solidFill>
                            <a:schemeClr val="tx1"/>
                          </a:solidFill>
                        </a:rPr>
                        <a:t>60 </a:t>
                      </a:r>
                      <a:endParaRPr lang="en-US" sz="2800" b="1" dirty="0">
                        <a:solidFill>
                          <a:schemeClr val="tx1"/>
                        </a:solidFill>
                      </a:endParaRPr>
                    </a:p>
                  </a:txBody>
                  <a:tcPr/>
                </a:tc>
                <a:tc>
                  <a:txBody>
                    <a:bodyPr/>
                    <a:lstStyle/>
                    <a:p>
                      <a:pPr algn="ctr"/>
                      <a:r>
                        <a:rPr lang="en-US" sz="2800" b="1" dirty="0" smtClean="0"/>
                        <a:t>46 </a:t>
                      </a:r>
                      <a:endParaRPr lang="en-US" sz="2800" b="1" dirty="0"/>
                    </a:p>
                  </a:txBody>
                  <a:tcPr/>
                </a:tc>
                <a:tc>
                  <a:txBody>
                    <a:bodyPr/>
                    <a:lstStyle/>
                    <a:p>
                      <a:pPr algn="ctr"/>
                      <a:r>
                        <a:rPr lang="en-US" sz="2800" b="1" dirty="0" smtClean="0"/>
                        <a:t>100 </a:t>
                      </a:r>
                      <a:endParaRPr lang="en-US" sz="2800" b="1" dirty="0"/>
                    </a:p>
                  </a:txBody>
                  <a:tcPr/>
                </a:tc>
              </a:tr>
              <a:tr h="370840">
                <a:tc>
                  <a:txBody>
                    <a:bodyPr/>
                    <a:lstStyle/>
                    <a:p>
                      <a:r>
                        <a:rPr lang="en-US" sz="2800" b="1" dirty="0" smtClean="0"/>
                        <a:t>Fluid (mL)</a:t>
                      </a:r>
                      <a:endParaRPr lang="en-US" sz="2800" b="1" dirty="0"/>
                    </a:p>
                  </a:txBody>
                  <a:tcPr/>
                </a:tc>
                <a:tc>
                  <a:txBody>
                    <a:bodyPr/>
                    <a:lstStyle/>
                    <a:p>
                      <a:pPr algn="ctr"/>
                      <a:r>
                        <a:rPr lang="en-US" sz="2800" b="1" dirty="0" smtClean="0"/>
                        <a:t>1,250 – 1,750</a:t>
                      </a:r>
                      <a:endParaRPr lang="en-US" sz="2800" b="1" dirty="0"/>
                    </a:p>
                  </a:txBody>
                  <a:tcPr/>
                </a:tc>
                <a:tc>
                  <a:txBody>
                    <a:bodyPr/>
                    <a:lstStyle/>
                    <a:p>
                      <a:pPr algn="ctr"/>
                      <a:r>
                        <a:rPr lang="en-US" sz="2800" b="1" dirty="0" smtClean="0">
                          <a:solidFill>
                            <a:schemeClr val="tx1"/>
                          </a:solidFill>
                        </a:rPr>
                        <a:t>2,000</a:t>
                      </a:r>
                      <a:r>
                        <a:rPr lang="en-US" sz="2800" b="1" baseline="0" dirty="0" smtClean="0">
                          <a:solidFill>
                            <a:schemeClr val="tx1"/>
                          </a:solidFill>
                        </a:rPr>
                        <a:t> </a:t>
                      </a:r>
                      <a:endParaRPr lang="en-US" sz="2800" b="1" dirty="0">
                        <a:solidFill>
                          <a:schemeClr val="tx1"/>
                        </a:solidFill>
                      </a:endParaRPr>
                    </a:p>
                  </a:txBody>
                  <a:tcPr/>
                </a:tc>
                <a:tc>
                  <a:txBody>
                    <a:bodyPr/>
                    <a:lstStyle/>
                    <a:p>
                      <a:pPr algn="ctr"/>
                      <a:r>
                        <a:rPr lang="en-US" sz="2800" b="1" dirty="0" smtClean="0">
                          <a:solidFill>
                            <a:schemeClr val="tx1"/>
                          </a:solidFill>
                        </a:rPr>
                        <a:t>1,500 </a:t>
                      </a:r>
                      <a:endParaRPr lang="en-US" sz="2800" b="1" dirty="0">
                        <a:solidFill>
                          <a:schemeClr val="tx1"/>
                        </a:solidFill>
                      </a:endParaRPr>
                    </a:p>
                  </a:txBody>
                  <a:tcPr/>
                </a:tc>
                <a:tc>
                  <a:txBody>
                    <a:bodyPr/>
                    <a:lstStyle/>
                    <a:p>
                      <a:pPr algn="ctr"/>
                      <a:r>
                        <a:rPr lang="en-US" sz="2800" b="1" dirty="0" smtClean="0"/>
                        <a:t>1,500</a:t>
                      </a:r>
                      <a:endParaRPr lang="en-US" sz="2800" b="1" dirty="0"/>
                    </a:p>
                  </a:txBody>
                  <a:tcPr/>
                </a:tc>
                <a:tc>
                  <a:txBody>
                    <a:bodyPr/>
                    <a:lstStyle/>
                    <a:p>
                      <a:pPr algn="ctr"/>
                      <a:r>
                        <a:rPr lang="en-US" sz="2800" b="1" dirty="0" smtClean="0"/>
                        <a:t>2,000</a:t>
                      </a:r>
                      <a:r>
                        <a:rPr lang="en-US" sz="2800" b="1" baseline="0" dirty="0" smtClean="0"/>
                        <a:t> </a:t>
                      </a:r>
                      <a:endParaRPr lang="en-US" sz="2800" b="1" dirty="0"/>
                    </a:p>
                  </a:txBody>
                  <a:tcPr/>
                </a:tc>
              </a:tr>
              <a:tr h="370840">
                <a:tc>
                  <a:txBody>
                    <a:bodyPr/>
                    <a:lstStyle/>
                    <a:p>
                      <a:r>
                        <a:rPr lang="en-US" sz="2800" b="1" dirty="0" err="1" smtClean="0"/>
                        <a:t>Osmolarity</a:t>
                      </a:r>
                      <a:endParaRPr lang="en-US" sz="2800" b="1" dirty="0" smtClean="0"/>
                    </a:p>
                    <a:p>
                      <a:r>
                        <a:rPr lang="en-US" sz="2800" b="1" dirty="0" smtClean="0"/>
                        <a:t>(</a:t>
                      </a:r>
                      <a:r>
                        <a:rPr lang="en-US" sz="2800" b="1" dirty="0" err="1" smtClean="0"/>
                        <a:t>mOsm</a:t>
                      </a:r>
                      <a:r>
                        <a:rPr lang="en-US" sz="2800" b="1" dirty="0" smtClean="0"/>
                        <a:t>/L)</a:t>
                      </a:r>
                      <a:endParaRPr lang="en-US" sz="2800" b="1" dirty="0"/>
                    </a:p>
                  </a:txBody>
                  <a:tcPr/>
                </a:tc>
                <a:tc>
                  <a:txBody>
                    <a:bodyPr/>
                    <a:lstStyle/>
                    <a:p>
                      <a:pPr algn="ctr"/>
                      <a:r>
                        <a:rPr lang="en-US" sz="2800" b="1" dirty="0" smtClean="0"/>
                        <a:t>Peripheral or</a:t>
                      </a:r>
                    </a:p>
                    <a:p>
                      <a:pPr algn="ctr"/>
                      <a:r>
                        <a:rPr lang="en-US" sz="2800" b="1" dirty="0" smtClean="0"/>
                        <a:t>Central ??</a:t>
                      </a:r>
                    </a:p>
                  </a:txBody>
                  <a:tcPr/>
                </a:tc>
                <a:tc>
                  <a:txBody>
                    <a:bodyPr/>
                    <a:lstStyle/>
                    <a:p>
                      <a:pPr algn="ctr"/>
                      <a:r>
                        <a:rPr lang="en-US" sz="2800" b="1" dirty="0" smtClean="0">
                          <a:solidFill>
                            <a:schemeClr val="tx1"/>
                          </a:solidFill>
                        </a:rPr>
                        <a:t>1,450</a:t>
                      </a:r>
                      <a:endParaRPr lang="en-US" sz="2800" b="1" dirty="0">
                        <a:solidFill>
                          <a:schemeClr val="tx1"/>
                        </a:solidFill>
                      </a:endParaRPr>
                    </a:p>
                  </a:txBody>
                  <a:tcPr/>
                </a:tc>
                <a:tc>
                  <a:txBody>
                    <a:bodyPr/>
                    <a:lstStyle/>
                    <a:p>
                      <a:pPr algn="ctr"/>
                      <a:r>
                        <a:rPr lang="en-US" sz="2800" b="1" dirty="0" smtClean="0">
                          <a:solidFill>
                            <a:schemeClr val="tx1"/>
                          </a:solidFill>
                        </a:rPr>
                        <a:t>1,450</a:t>
                      </a:r>
                      <a:endParaRPr lang="en-US" sz="2800" b="1" dirty="0">
                        <a:solidFill>
                          <a:schemeClr val="tx1"/>
                        </a:solidFill>
                      </a:endParaRPr>
                    </a:p>
                  </a:txBody>
                  <a:tcPr/>
                </a:tc>
                <a:tc>
                  <a:txBody>
                    <a:bodyPr/>
                    <a:lstStyle/>
                    <a:p>
                      <a:pPr algn="ctr"/>
                      <a:r>
                        <a:rPr lang="en-US" sz="2800" b="1" dirty="0" smtClean="0"/>
                        <a:t>850</a:t>
                      </a:r>
                      <a:endParaRPr lang="en-US" sz="2800" b="1" dirty="0"/>
                    </a:p>
                  </a:txBody>
                  <a:tcPr/>
                </a:tc>
                <a:tc>
                  <a:txBody>
                    <a:bodyPr/>
                    <a:lstStyle/>
                    <a:p>
                      <a:pPr algn="ctr"/>
                      <a:r>
                        <a:rPr lang="en-US" sz="2800" b="1" dirty="0" smtClean="0"/>
                        <a:t>1,500</a:t>
                      </a:r>
                      <a:endParaRPr lang="en-US" sz="2800" b="1" dirty="0"/>
                    </a:p>
                  </a:txBody>
                  <a:tcPr/>
                </a:tc>
              </a:tr>
            </a:tbl>
          </a:graphicData>
        </a:graphic>
      </p:graphicFrame>
      <p:sp>
        <p:nvSpPr>
          <p:cNvPr id="5" name="Rounded Rectangle 4"/>
          <p:cNvSpPr/>
          <p:nvPr/>
        </p:nvSpPr>
        <p:spPr>
          <a:xfrm>
            <a:off x="1905000" y="1144820"/>
            <a:ext cx="2209800" cy="339436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757725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76199"/>
            <a:ext cx="7467600" cy="858754"/>
          </a:xfrm>
        </p:spPr>
        <p:txBody>
          <a:bodyPr>
            <a:normAutofit/>
          </a:bodyPr>
          <a:lstStyle/>
          <a:p>
            <a:pPr algn="ctr"/>
            <a:r>
              <a:rPr lang="en-US" b="1" dirty="0" smtClean="0"/>
              <a:t>Commercial PN formula</a:t>
            </a:r>
            <a:endParaRPr lang="en-US" b="1" dirty="0"/>
          </a:p>
        </p:txBody>
      </p:sp>
      <p:sp>
        <p:nvSpPr>
          <p:cNvPr id="4" name="Slide Number Placeholder 3"/>
          <p:cNvSpPr>
            <a:spLocks noGrp="1"/>
          </p:cNvSpPr>
          <p:nvPr>
            <p:ph type="sldNum" sz="quarter" idx="12"/>
          </p:nvPr>
        </p:nvSpPr>
        <p:spPr/>
        <p:txBody>
          <a:bodyPr/>
          <a:lstStyle/>
          <a:p>
            <a:fld id="{3F7EC1BB-3B74-414E-AEF6-730223DEF44C}" type="slidenum">
              <a:rPr lang="en-US" smtClean="0">
                <a:solidFill>
                  <a:srgbClr val="646B86">
                    <a:shade val="50000"/>
                  </a:srgbClr>
                </a:solidFill>
              </a:rPr>
              <a:pPr/>
              <a:t>37</a:t>
            </a:fld>
            <a:endParaRPr lang="en-US">
              <a:solidFill>
                <a:srgbClr val="646B86">
                  <a:shade val="50000"/>
                </a:srgbClr>
              </a:solidFill>
            </a:endParaRPr>
          </a:p>
        </p:txBody>
      </p:sp>
      <p:sp>
        <p:nvSpPr>
          <p:cNvPr id="3" name="Content Placeholder 2"/>
          <p:cNvSpPr>
            <a:spLocks noGrp="1"/>
          </p:cNvSpPr>
          <p:nvPr>
            <p:ph idx="1"/>
          </p:nvPr>
        </p:nvSpPr>
        <p:spPr/>
        <p:txBody>
          <a:bodyPr/>
          <a:lstStyle/>
          <a:p>
            <a:endParaRPr lang="en-US"/>
          </a:p>
        </p:txBody>
      </p:sp>
      <p:graphicFrame>
        <p:nvGraphicFramePr>
          <p:cNvPr id="7" name="Content Placeholder 4"/>
          <p:cNvGraphicFramePr>
            <a:graphicFrameLocks/>
          </p:cNvGraphicFramePr>
          <p:nvPr>
            <p:extLst>
              <p:ext uri="{D42A27DB-BD31-4B8C-83A1-F6EECF244321}">
                <p14:modId xmlns:p14="http://schemas.microsoft.com/office/powerpoint/2010/main" val="1597879808"/>
              </p:ext>
            </p:extLst>
          </p:nvPr>
        </p:nvGraphicFramePr>
        <p:xfrm>
          <a:off x="76200" y="1127760"/>
          <a:ext cx="8915401" cy="3444240"/>
        </p:xfrm>
        <a:graphic>
          <a:graphicData uri="http://schemas.openxmlformats.org/drawingml/2006/table">
            <a:tbl>
              <a:tblPr firstRow="1" bandRow="1">
                <a:tableStyleId>{00A15C55-8517-42AA-B614-E9B94910E393}</a:tableStyleId>
              </a:tblPr>
              <a:tblGrid>
                <a:gridCol w="1828800"/>
                <a:gridCol w="2209800"/>
                <a:gridCol w="1219200"/>
                <a:gridCol w="1143000"/>
                <a:gridCol w="1371600"/>
                <a:gridCol w="1143001"/>
              </a:tblGrid>
              <a:tr h="370840">
                <a:tc>
                  <a:txBody>
                    <a:bodyPr/>
                    <a:lstStyle/>
                    <a:p>
                      <a:pPr algn="ctr"/>
                      <a:endParaRPr lang="en-US" sz="28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smtClean="0"/>
                        <a:t>We need….</a:t>
                      </a:r>
                    </a:p>
                  </a:txBody>
                  <a:tcPr/>
                </a:tc>
                <a:tc>
                  <a:txBody>
                    <a:bodyPr/>
                    <a:lstStyle/>
                    <a:p>
                      <a:pPr algn="ctr"/>
                      <a:r>
                        <a:rPr lang="en-US" sz="2800" dirty="0" smtClean="0"/>
                        <a:t>A</a:t>
                      </a:r>
                      <a:endParaRPr lang="en-US" sz="2800" dirty="0"/>
                    </a:p>
                  </a:txBody>
                  <a:tcPr/>
                </a:tc>
                <a:tc>
                  <a:txBody>
                    <a:bodyPr/>
                    <a:lstStyle/>
                    <a:p>
                      <a:pPr algn="ctr"/>
                      <a:r>
                        <a:rPr lang="en-US" sz="2800" dirty="0" smtClean="0"/>
                        <a:t>B</a:t>
                      </a:r>
                      <a:endParaRPr lang="en-US" sz="2800" dirty="0"/>
                    </a:p>
                  </a:txBody>
                  <a:tcPr/>
                </a:tc>
                <a:tc>
                  <a:txBody>
                    <a:bodyPr/>
                    <a:lstStyle/>
                    <a:p>
                      <a:pPr algn="ctr"/>
                      <a:r>
                        <a:rPr lang="en-US" sz="2800" dirty="0" smtClean="0"/>
                        <a:t>C</a:t>
                      </a:r>
                      <a:endParaRPr lang="en-US" sz="2800" dirty="0"/>
                    </a:p>
                  </a:txBody>
                  <a:tcPr/>
                </a:tc>
                <a:tc>
                  <a:txBody>
                    <a:bodyPr/>
                    <a:lstStyle/>
                    <a:p>
                      <a:pPr algn="ctr"/>
                      <a:r>
                        <a:rPr lang="en-US" sz="2800" dirty="0" smtClean="0"/>
                        <a:t>D</a:t>
                      </a:r>
                      <a:endParaRPr lang="en-US" sz="2800" dirty="0"/>
                    </a:p>
                  </a:txBody>
                  <a:tcPr/>
                </a:tc>
              </a:tr>
              <a:tr h="370840">
                <a:tc>
                  <a:txBody>
                    <a:bodyPr/>
                    <a:lstStyle/>
                    <a:p>
                      <a:r>
                        <a:rPr lang="en-US" sz="2800" b="1" dirty="0" smtClean="0"/>
                        <a:t>Energy</a:t>
                      </a:r>
                    </a:p>
                    <a:p>
                      <a:r>
                        <a:rPr lang="en-US" sz="2800" b="1" dirty="0" smtClean="0"/>
                        <a:t>(Kcal)</a:t>
                      </a:r>
                      <a:endParaRPr lang="en-US" sz="2800" b="1" dirty="0"/>
                    </a:p>
                  </a:txBody>
                  <a:tcPr/>
                </a:tc>
                <a:tc>
                  <a:txBody>
                    <a:bodyPr/>
                    <a:lstStyle/>
                    <a:p>
                      <a:pPr algn="ctr"/>
                      <a:r>
                        <a:rPr lang="en-US" sz="2800" b="1" dirty="0" smtClean="0">
                          <a:solidFill>
                            <a:srgbClr val="C00000"/>
                          </a:solidFill>
                        </a:rPr>
                        <a:t>1,250 – 1,750 </a:t>
                      </a:r>
                    </a:p>
                  </a:txBody>
                  <a:tcPr/>
                </a:tc>
                <a:tc>
                  <a:txBody>
                    <a:bodyPr/>
                    <a:lstStyle/>
                    <a:p>
                      <a:pPr algn="ctr"/>
                      <a:r>
                        <a:rPr lang="en-US" sz="2800" b="1" dirty="0" smtClean="0">
                          <a:solidFill>
                            <a:srgbClr val="0000FF"/>
                          </a:solidFill>
                        </a:rPr>
                        <a:t>2,400</a:t>
                      </a:r>
                      <a:r>
                        <a:rPr lang="en-US" sz="2800" b="1" baseline="0" dirty="0" smtClean="0">
                          <a:solidFill>
                            <a:srgbClr val="0000FF"/>
                          </a:solidFill>
                        </a:rPr>
                        <a:t> </a:t>
                      </a:r>
                      <a:endParaRPr lang="en-US" sz="2800" b="1" dirty="0">
                        <a:solidFill>
                          <a:srgbClr val="0000FF"/>
                        </a:solidFill>
                      </a:endParaRPr>
                    </a:p>
                  </a:txBody>
                  <a:tcPr/>
                </a:tc>
                <a:tc>
                  <a:txBody>
                    <a:bodyPr/>
                    <a:lstStyle/>
                    <a:p>
                      <a:pPr algn="ctr"/>
                      <a:r>
                        <a:rPr lang="en-US" sz="2800" b="1" dirty="0" smtClean="0">
                          <a:solidFill>
                            <a:schemeClr val="tx1"/>
                          </a:solidFill>
                        </a:rPr>
                        <a:t>1,800 </a:t>
                      </a:r>
                      <a:endParaRPr lang="en-US" sz="2800" b="1" dirty="0">
                        <a:solidFill>
                          <a:schemeClr val="tx1"/>
                        </a:solidFill>
                      </a:endParaRPr>
                    </a:p>
                  </a:txBody>
                  <a:tcPr/>
                </a:tc>
                <a:tc>
                  <a:txBody>
                    <a:bodyPr/>
                    <a:lstStyle/>
                    <a:p>
                      <a:pPr algn="ctr"/>
                      <a:r>
                        <a:rPr lang="en-US" sz="2800" b="1" dirty="0" smtClean="0"/>
                        <a:t>1,000 </a:t>
                      </a:r>
                      <a:endParaRPr lang="en-US" sz="2800" b="1" dirty="0"/>
                    </a:p>
                  </a:txBody>
                  <a:tcPr/>
                </a:tc>
                <a:tc>
                  <a:txBody>
                    <a:bodyPr/>
                    <a:lstStyle/>
                    <a:p>
                      <a:pPr algn="ctr"/>
                      <a:r>
                        <a:rPr lang="en-US" sz="2800" b="1" dirty="0" smtClean="0"/>
                        <a:t>2,200</a:t>
                      </a:r>
                      <a:r>
                        <a:rPr lang="en-US" sz="2800" b="1" baseline="0" dirty="0" smtClean="0"/>
                        <a:t> </a:t>
                      </a:r>
                      <a:endParaRPr lang="en-US" sz="2800" b="1" dirty="0"/>
                    </a:p>
                  </a:txBody>
                  <a:tcPr/>
                </a:tc>
              </a:tr>
              <a:tr h="370840">
                <a:tc>
                  <a:txBody>
                    <a:bodyPr/>
                    <a:lstStyle/>
                    <a:p>
                      <a:r>
                        <a:rPr lang="en-US" sz="2800" b="1" dirty="0" smtClean="0"/>
                        <a:t>Protein (g)</a:t>
                      </a:r>
                      <a:endParaRPr lang="en-US" sz="2800" b="1" dirty="0"/>
                    </a:p>
                  </a:txBody>
                  <a:tcPr/>
                </a:tc>
                <a:tc>
                  <a:txBody>
                    <a:bodyPr/>
                    <a:lstStyle/>
                    <a:p>
                      <a:pPr algn="ctr"/>
                      <a:r>
                        <a:rPr lang="en-US" sz="2800" b="1" dirty="0" smtClean="0">
                          <a:solidFill>
                            <a:srgbClr val="C00000"/>
                          </a:solidFill>
                        </a:rPr>
                        <a:t>60-75 </a:t>
                      </a:r>
                      <a:endParaRPr lang="en-US" sz="2800" b="1" dirty="0">
                        <a:solidFill>
                          <a:srgbClr val="C00000"/>
                        </a:solidFill>
                      </a:endParaRPr>
                    </a:p>
                  </a:txBody>
                  <a:tcPr/>
                </a:tc>
                <a:tc>
                  <a:txBody>
                    <a:bodyPr/>
                    <a:lstStyle/>
                    <a:p>
                      <a:pPr algn="ctr"/>
                      <a:r>
                        <a:rPr lang="en-US" sz="2800" b="1" dirty="0" smtClean="0">
                          <a:solidFill>
                            <a:srgbClr val="0000FF"/>
                          </a:solidFill>
                        </a:rPr>
                        <a:t>80 </a:t>
                      </a:r>
                      <a:endParaRPr lang="en-US" sz="2800" b="1" dirty="0">
                        <a:solidFill>
                          <a:srgbClr val="0000FF"/>
                        </a:solidFill>
                      </a:endParaRPr>
                    </a:p>
                  </a:txBody>
                  <a:tcPr/>
                </a:tc>
                <a:tc>
                  <a:txBody>
                    <a:bodyPr/>
                    <a:lstStyle/>
                    <a:p>
                      <a:pPr algn="ctr"/>
                      <a:r>
                        <a:rPr lang="en-US" sz="2800" b="1" dirty="0" smtClean="0">
                          <a:solidFill>
                            <a:schemeClr val="tx1"/>
                          </a:solidFill>
                        </a:rPr>
                        <a:t>60 </a:t>
                      </a:r>
                      <a:endParaRPr lang="en-US" sz="2800" b="1" dirty="0">
                        <a:solidFill>
                          <a:schemeClr val="tx1"/>
                        </a:solidFill>
                      </a:endParaRPr>
                    </a:p>
                  </a:txBody>
                  <a:tcPr/>
                </a:tc>
                <a:tc>
                  <a:txBody>
                    <a:bodyPr/>
                    <a:lstStyle/>
                    <a:p>
                      <a:pPr algn="ctr"/>
                      <a:r>
                        <a:rPr lang="en-US" sz="2800" b="1" dirty="0" smtClean="0"/>
                        <a:t>46 </a:t>
                      </a:r>
                      <a:endParaRPr lang="en-US" sz="2800" b="1" dirty="0"/>
                    </a:p>
                  </a:txBody>
                  <a:tcPr/>
                </a:tc>
                <a:tc>
                  <a:txBody>
                    <a:bodyPr/>
                    <a:lstStyle/>
                    <a:p>
                      <a:pPr algn="ctr"/>
                      <a:r>
                        <a:rPr lang="en-US" sz="2800" b="1" dirty="0" smtClean="0"/>
                        <a:t>100 </a:t>
                      </a:r>
                      <a:endParaRPr lang="en-US" sz="2800" b="1" dirty="0"/>
                    </a:p>
                  </a:txBody>
                  <a:tcPr/>
                </a:tc>
              </a:tr>
              <a:tr h="370840">
                <a:tc>
                  <a:txBody>
                    <a:bodyPr/>
                    <a:lstStyle/>
                    <a:p>
                      <a:r>
                        <a:rPr lang="en-US" sz="2800" b="1" dirty="0" smtClean="0"/>
                        <a:t>Fluid (mL)</a:t>
                      </a:r>
                      <a:endParaRPr lang="en-US" sz="2800" b="1" dirty="0"/>
                    </a:p>
                  </a:txBody>
                  <a:tcPr/>
                </a:tc>
                <a:tc>
                  <a:txBody>
                    <a:bodyPr/>
                    <a:lstStyle/>
                    <a:p>
                      <a:pPr algn="ctr"/>
                      <a:r>
                        <a:rPr lang="en-US" sz="2800" b="1" dirty="0" smtClean="0">
                          <a:solidFill>
                            <a:srgbClr val="C00000"/>
                          </a:solidFill>
                        </a:rPr>
                        <a:t>1,250 – 1,750</a:t>
                      </a:r>
                      <a:endParaRPr lang="en-US" sz="2800" b="1" dirty="0">
                        <a:solidFill>
                          <a:srgbClr val="C00000"/>
                        </a:solidFill>
                      </a:endParaRPr>
                    </a:p>
                  </a:txBody>
                  <a:tcPr/>
                </a:tc>
                <a:tc>
                  <a:txBody>
                    <a:bodyPr/>
                    <a:lstStyle/>
                    <a:p>
                      <a:pPr algn="ctr"/>
                      <a:r>
                        <a:rPr lang="en-US" sz="2800" b="1" dirty="0" smtClean="0">
                          <a:solidFill>
                            <a:srgbClr val="0000FF"/>
                          </a:solidFill>
                        </a:rPr>
                        <a:t>2,000</a:t>
                      </a:r>
                      <a:r>
                        <a:rPr lang="en-US" sz="2800" b="1" baseline="0" dirty="0" smtClean="0">
                          <a:solidFill>
                            <a:srgbClr val="0000FF"/>
                          </a:solidFill>
                        </a:rPr>
                        <a:t> </a:t>
                      </a:r>
                      <a:endParaRPr lang="en-US" sz="2800" b="1" dirty="0">
                        <a:solidFill>
                          <a:srgbClr val="0000FF"/>
                        </a:solidFill>
                      </a:endParaRPr>
                    </a:p>
                  </a:txBody>
                  <a:tcPr/>
                </a:tc>
                <a:tc>
                  <a:txBody>
                    <a:bodyPr/>
                    <a:lstStyle/>
                    <a:p>
                      <a:pPr algn="ctr"/>
                      <a:r>
                        <a:rPr lang="en-US" sz="2800" b="1" dirty="0" smtClean="0">
                          <a:solidFill>
                            <a:schemeClr val="tx1"/>
                          </a:solidFill>
                        </a:rPr>
                        <a:t>1,500 </a:t>
                      </a:r>
                      <a:endParaRPr lang="en-US" sz="2800" b="1" dirty="0">
                        <a:solidFill>
                          <a:schemeClr val="tx1"/>
                        </a:solidFill>
                      </a:endParaRPr>
                    </a:p>
                  </a:txBody>
                  <a:tcPr/>
                </a:tc>
                <a:tc>
                  <a:txBody>
                    <a:bodyPr/>
                    <a:lstStyle/>
                    <a:p>
                      <a:pPr algn="ctr"/>
                      <a:r>
                        <a:rPr lang="en-US" sz="2800" b="1" dirty="0" smtClean="0"/>
                        <a:t>1,500</a:t>
                      </a:r>
                      <a:endParaRPr lang="en-US" sz="2800" b="1" dirty="0"/>
                    </a:p>
                  </a:txBody>
                  <a:tcPr/>
                </a:tc>
                <a:tc>
                  <a:txBody>
                    <a:bodyPr/>
                    <a:lstStyle/>
                    <a:p>
                      <a:pPr algn="ctr"/>
                      <a:r>
                        <a:rPr lang="en-US" sz="2800" b="1" dirty="0" smtClean="0"/>
                        <a:t>2,000</a:t>
                      </a:r>
                      <a:r>
                        <a:rPr lang="en-US" sz="2800" b="1" baseline="0" dirty="0" smtClean="0"/>
                        <a:t> </a:t>
                      </a:r>
                      <a:endParaRPr lang="en-US" sz="2800" b="1" dirty="0"/>
                    </a:p>
                  </a:txBody>
                  <a:tcPr/>
                </a:tc>
              </a:tr>
              <a:tr h="370840">
                <a:tc>
                  <a:txBody>
                    <a:bodyPr/>
                    <a:lstStyle/>
                    <a:p>
                      <a:r>
                        <a:rPr lang="en-US" sz="2800" b="1" dirty="0" err="1" smtClean="0"/>
                        <a:t>Osmolarity</a:t>
                      </a:r>
                      <a:endParaRPr lang="en-US" sz="2800" b="1" dirty="0" smtClean="0"/>
                    </a:p>
                    <a:p>
                      <a:r>
                        <a:rPr lang="en-US" sz="2800" b="1" dirty="0" smtClean="0"/>
                        <a:t>(</a:t>
                      </a:r>
                      <a:r>
                        <a:rPr lang="en-US" sz="2800" b="1" dirty="0" err="1" smtClean="0"/>
                        <a:t>mOsm</a:t>
                      </a:r>
                      <a:r>
                        <a:rPr lang="en-US" sz="2800" b="1" dirty="0" smtClean="0"/>
                        <a:t>/L)</a:t>
                      </a:r>
                      <a:endParaRPr lang="en-US" sz="2800" b="1" dirty="0"/>
                    </a:p>
                  </a:txBody>
                  <a:tcPr/>
                </a:tc>
                <a:tc>
                  <a:txBody>
                    <a:bodyPr/>
                    <a:lstStyle/>
                    <a:p>
                      <a:pPr algn="ctr"/>
                      <a:r>
                        <a:rPr lang="en-US" sz="2800" b="1" dirty="0" smtClean="0">
                          <a:solidFill>
                            <a:srgbClr val="C00000"/>
                          </a:solidFill>
                        </a:rPr>
                        <a:t>Peripheral or</a:t>
                      </a:r>
                    </a:p>
                    <a:p>
                      <a:pPr algn="ctr"/>
                      <a:r>
                        <a:rPr lang="en-US" sz="2800" b="1" dirty="0" smtClean="0">
                          <a:solidFill>
                            <a:srgbClr val="C00000"/>
                          </a:solidFill>
                        </a:rPr>
                        <a:t>Central ??</a:t>
                      </a:r>
                    </a:p>
                  </a:txBody>
                  <a:tcPr/>
                </a:tc>
                <a:tc>
                  <a:txBody>
                    <a:bodyPr/>
                    <a:lstStyle/>
                    <a:p>
                      <a:pPr algn="ctr"/>
                      <a:r>
                        <a:rPr lang="en-US" sz="2800" b="1" dirty="0" smtClean="0">
                          <a:solidFill>
                            <a:srgbClr val="0000FF"/>
                          </a:solidFill>
                        </a:rPr>
                        <a:t>1,450</a:t>
                      </a:r>
                      <a:endParaRPr lang="en-US" sz="2800" b="1" dirty="0">
                        <a:solidFill>
                          <a:srgbClr val="0000FF"/>
                        </a:solidFill>
                      </a:endParaRPr>
                    </a:p>
                  </a:txBody>
                  <a:tcPr/>
                </a:tc>
                <a:tc>
                  <a:txBody>
                    <a:bodyPr/>
                    <a:lstStyle/>
                    <a:p>
                      <a:pPr algn="ctr"/>
                      <a:r>
                        <a:rPr lang="en-US" sz="2800" b="1" dirty="0" smtClean="0">
                          <a:solidFill>
                            <a:schemeClr val="tx1"/>
                          </a:solidFill>
                        </a:rPr>
                        <a:t>1,450</a:t>
                      </a:r>
                      <a:endParaRPr lang="en-US" sz="2800" b="1" dirty="0">
                        <a:solidFill>
                          <a:schemeClr val="tx1"/>
                        </a:solidFill>
                      </a:endParaRPr>
                    </a:p>
                  </a:txBody>
                  <a:tcPr/>
                </a:tc>
                <a:tc>
                  <a:txBody>
                    <a:bodyPr/>
                    <a:lstStyle/>
                    <a:p>
                      <a:pPr algn="ctr"/>
                      <a:r>
                        <a:rPr lang="en-US" sz="2800" b="1" dirty="0" smtClean="0"/>
                        <a:t>850</a:t>
                      </a:r>
                      <a:endParaRPr lang="en-US" sz="2800" b="1" dirty="0"/>
                    </a:p>
                  </a:txBody>
                  <a:tcPr/>
                </a:tc>
                <a:tc>
                  <a:txBody>
                    <a:bodyPr/>
                    <a:lstStyle/>
                    <a:p>
                      <a:pPr algn="ctr"/>
                      <a:r>
                        <a:rPr lang="en-US" sz="2800" b="1" dirty="0" smtClean="0"/>
                        <a:t>1,500</a:t>
                      </a:r>
                      <a:endParaRPr lang="en-US" sz="2800" b="1" dirty="0"/>
                    </a:p>
                  </a:txBody>
                  <a:tcPr/>
                </a:tc>
              </a:tr>
            </a:tbl>
          </a:graphicData>
        </a:graphic>
      </p:graphicFrame>
    </p:spTree>
    <p:extLst>
      <p:ext uri="{BB962C8B-B14F-4D97-AF65-F5344CB8AC3E}">
        <p14:creationId xmlns:p14="http://schemas.microsoft.com/office/powerpoint/2010/main" val="328082117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76199"/>
            <a:ext cx="7467600" cy="858754"/>
          </a:xfrm>
        </p:spPr>
        <p:txBody>
          <a:bodyPr>
            <a:normAutofit/>
          </a:bodyPr>
          <a:lstStyle/>
          <a:p>
            <a:pPr algn="ctr"/>
            <a:r>
              <a:rPr lang="en-US" b="1" dirty="0" smtClean="0"/>
              <a:t>Commercial PN formula</a:t>
            </a:r>
            <a:endParaRPr lang="en-US" b="1" dirty="0"/>
          </a:p>
        </p:txBody>
      </p:sp>
      <p:sp>
        <p:nvSpPr>
          <p:cNvPr id="4" name="Slide Number Placeholder 3"/>
          <p:cNvSpPr>
            <a:spLocks noGrp="1"/>
          </p:cNvSpPr>
          <p:nvPr>
            <p:ph type="sldNum" sz="quarter" idx="12"/>
          </p:nvPr>
        </p:nvSpPr>
        <p:spPr/>
        <p:txBody>
          <a:bodyPr/>
          <a:lstStyle/>
          <a:p>
            <a:fld id="{3F7EC1BB-3B74-414E-AEF6-730223DEF44C}" type="slidenum">
              <a:rPr lang="en-US" smtClean="0">
                <a:solidFill>
                  <a:srgbClr val="646B86">
                    <a:shade val="50000"/>
                  </a:srgbClr>
                </a:solidFill>
              </a:rPr>
              <a:pPr/>
              <a:t>38</a:t>
            </a:fld>
            <a:endParaRPr lang="en-US">
              <a:solidFill>
                <a:srgbClr val="646B86">
                  <a:shade val="50000"/>
                </a:srgbClr>
              </a:solidFill>
            </a:endParaRPr>
          </a:p>
        </p:txBody>
      </p:sp>
      <p:graphicFrame>
        <p:nvGraphicFramePr>
          <p:cNvPr id="6" name="Content Placeholder 4"/>
          <p:cNvGraphicFramePr>
            <a:graphicFrameLocks/>
          </p:cNvGraphicFramePr>
          <p:nvPr>
            <p:extLst>
              <p:ext uri="{D42A27DB-BD31-4B8C-83A1-F6EECF244321}">
                <p14:modId xmlns:p14="http://schemas.microsoft.com/office/powerpoint/2010/main" val="2175202368"/>
              </p:ext>
            </p:extLst>
          </p:nvPr>
        </p:nvGraphicFramePr>
        <p:xfrm>
          <a:off x="76200" y="1127760"/>
          <a:ext cx="8915401" cy="3444240"/>
        </p:xfrm>
        <a:graphic>
          <a:graphicData uri="http://schemas.openxmlformats.org/drawingml/2006/table">
            <a:tbl>
              <a:tblPr firstRow="1" bandRow="1">
                <a:tableStyleId>{00A15C55-8517-42AA-B614-E9B94910E393}</a:tableStyleId>
              </a:tblPr>
              <a:tblGrid>
                <a:gridCol w="1828800"/>
                <a:gridCol w="2209800"/>
                <a:gridCol w="1219200"/>
                <a:gridCol w="1143000"/>
                <a:gridCol w="1371600"/>
                <a:gridCol w="1143001"/>
              </a:tblGrid>
              <a:tr h="370840">
                <a:tc>
                  <a:txBody>
                    <a:bodyPr/>
                    <a:lstStyle/>
                    <a:p>
                      <a:pPr algn="ctr"/>
                      <a:endParaRPr lang="en-US" sz="28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smtClean="0"/>
                        <a:t>We need….</a:t>
                      </a:r>
                    </a:p>
                  </a:txBody>
                  <a:tcPr/>
                </a:tc>
                <a:tc>
                  <a:txBody>
                    <a:bodyPr/>
                    <a:lstStyle/>
                    <a:p>
                      <a:pPr algn="ctr"/>
                      <a:r>
                        <a:rPr lang="en-US" sz="2800" dirty="0" smtClean="0"/>
                        <a:t>A</a:t>
                      </a:r>
                      <a:endParaRPr lang="en-US" sz="2800" dirty="0"/>
                    </a:p>
                  </a:txBody>
                  <a:tcPr/>
                </a:tc>
                <a:tc>
                  <a:txBody>
                    <a:bodyPr/>
                    <a:lstStyle/>
                    <a:p>
                      <a:pPr algn="ctr"/>
                      <a:r>
                        <a:rPr lang="en-US" sz="2800" dirty="0" smtClean="0"/>
                        <a:t>B</a:t>
                      </a:r>
                      <a:endParaRPr lang="en-US" sz="2800" dirty="0"/>
                    </a:p>
                  </a:txBody>
                  <a:tcPr/>
                </a:tc>
                <a:tc>
                  <a:txBody>
                    <a:bodyPr/>
                    <a:lstStyle/>
                    <a:p>
                      <a:pPr algn="ctr"/>
                      <a:r>
                        <a:rPr lang="en-US" sz="2800" dirty="0" smtClean="0"/>
                        <a:t>C</a:t>
                      </a:r>
                      <a:endParaRPr lang="en-US" sz="2800" dirty="0"/>
                    </a:p>
                  </a:txBody>
                  <a:tcPr/>
                </a:tc>
                <a:tc>
                  <a:txBody>
                    <a:bodyPr/>
                    <a:lstStyle/>
                    <a:p>
                      <a:pPr algn="ctr"/>
                      <a:r>
                        <a:rPr lang="en-US" sz="2800" dirty="0" smtClean="0"/>
                        <a:t>D</a:t>
                      </a:r>
                      <a:endParaRPr lang="en-US" sz="2800" dirty="0"/>
                    </a:p>
                  </a:txBody>
                  <a:tcPr/>
                </a:tc>
              </a:tr>
              <a:tr h="370840">
                <a:tc>
                  <a:txBody>
                    <a:bodyPr/>
                    <a:lstStyle/>
                    <a:p>
                      <a:r>
                        <a:rPr lang="en-US" sz="2800" b="1" dirty="0" smtClean="0"/>
                        <a:t>Energy</a:t>
                      </a:r>
                    </a:p>
                    <a:p>
                      <a:r>
                        <a:rPr lang="en-US" sz="2800" b="1" dirty="0" smtClean="0"/>
                        <a:t>(Kcal)</a:t>
                      </a:r>
                      <a:endParaRPr lang="en-US" sz="2800" b="1" dirty="0"/>
                    </a:p>
                  </a:txBody>
                  <a:tcPr/>
                </a:tc>
                <a:tc>
                  <a:txBody>
                    <a:bodyPr/>
                    <a:lstStyle/>
                    <a:p>
                      <a:pPr algn="ctr"/>
                      <a:r>
                        <a:rPr lang="en-US" sz="2800" b="1" dirty="0" smtClean="0">
                          <a:solidFill>
                            <a:srgbClr val="C00000"/>
                          </a:solidFill>
                        </a:rPr>
                        <a:t>1,250 – 1,750 </a:t>
                      </a:r>
                    </a:p>
                  </a:txBody>
                  <a:tcPr/>
                </a:tc>
                <a:tc>
                  <a:txBody>
                    <a:bodyPr/>
                    <a:lstStyle/>
                    <a:p>
                      <a:pPr algn="ctr"/>
                      <a:r>
                        <a:rPr lang="en-US" sz="2800" b="1" dirty="0" smtClean="0"/>
                        <a:t>2,400</a:t>
                      </a:r>
                      <a:r>
                        <a:rPr lang="en-US" sz="2800" b="1" baseline="0" dirty="0" smtClean="0"/>
                        <a:t> </a:t>
                      </a:r>
                      <a:endParaRPr lang="en-US" sz="2800" b="1" dirty="0"/>
                    </a:p>
                  </a:txBody>
                  <a:tcPr/>
                </a:tc>
                <a:tc>
                  <a:txBody>
                    <a:bodyPr/>
                    <a:lstStyle/>
                    <a:p>
                      <a:pPr algn="ctr"/>
                      <a:r>
                        <a:rPr lang="en-US" sz="2800" b="1" dirty="0" smtClean="0">
                          <a:solidFill>
                            <a:srgbClr val="0000FF"/>
                          </a:solidFill>
                        </a:rPr>
                        <a:t>1,800 </a:t>
                      </a:r>
                      <a:endParaRPr lang="en-US" sz="2800" b="1" dirty="0">
                        <a:solidFill>
                          <a:srgbClr val="0000FF"/>
                        </a:solidFill>
                      </a:endParaRPr>
                    </a:p>
                  </a:txBody>
                  <a:tcPr/>
                </a:tc>
                <a:tc>
                  <a:txBody>
                    <a:bodyPr/>
                    <a:lstStyle/>
                    <a:p>
                      <a:pPr algn="ctr"/>
                      <a:r>
                        <a:rPr lang="en-US" sz="2800" b="1" dirty="0" smtClean="0"/>
                        <a:t>1,000 </a:t>
                      </a:r>
                      <a:endParaRPr lang="en-US" sz="2800" b="1" dirty="0"/>
                    </a:p>
                  </a:txBody>
                  <a:tcPr/>
                </a:tc>
                <a:tc>
                  <a:txBody>
                    <a:bodyPr/>
                    <a:lstStyle/>
                    <a:p>
                      <a:pPr algn="ctr"/>
                      <a:r>
                        <a:rPr lang="en-US" sz="2800" b="1" dirty="0" smtClean="0">
                          <a:solidFill>
                            <a:schemeClr val="tx1"/>
                          </a:solidFill>
                        </a:rPr>
                        <a:t>2,200</a:t>
                      </a:r>
                      <a:r>
                        <a:rPr lang="en-US" sz="2800" b="1" baseline="0" dirty="0" smtClean="0">
                          <a:solidFill>
                            <a:schemeClr val="tx1"/>
                          </a:solidFill>
                        </a:rPr>
                        <a:t> </a:t>
                      </a:r>
                      <a:endParaRPr lang="en-US" sz="2800" b="1" dirty="0">
                        <a:solidFill>
                          <a:schemeClr val="tx1"/>
                        </a:solidFill>
                      </a:endParaRPr>
                    </a:p>
                  </a:txBody>
                  <a:tcPr/>
                </a:tc>
              </a:tr>
              <a:tr h="370840">
                <a:tc>
                  <a:txBody>
                    <a:bodyPr/>
                    <a:lstStyle/>
                    <a:p>
                      <a:r>
                        <a:rPr lang="en-US" sz="2800" b="1" dirty="0" smtClean="0"/>
                        <a:t>Protein (g)</a:t>
                      </a:r>
                      <a:endParaRPr lang="en-US" sz="2800" b="1" dirty="0"/>
                    </a:p>
                  </a:txBody>
                  <a:tcPr/>
                </a:tc>
                <a:tc>
                  <a:txBody>
                    <a:bodyPr/>
                    <a:lstStyle/>
                    <a:p>
                      <a:pPr algn="ctr"/>
                      <a:r>
                        <a:rPr lang="en-US" sz="2800" b="1" dirty="0" smtClean="0">
                          <a:solidFill>
                            <a:srgbClr val="C00000"/>
                          </a:solidFill>
                        </a:rPr>
                        <a:t>60-75 </a:t>
                      </a:r>
                      <a:endParaRPr lang="en-US" sz="2800" b="1" dirty="0">
                        <a:solidFill>
                          <a:srgbClr val="C00000"/>
                        </a:solidFill>
                      </a:endParaRPr>
                    </a:p>
                  </a:txBody>
                  <a:tcPr/>
                </a:tc>
                <a:tc>
                  <a:txBody>
                    <a:bodyPr/>
                    <a:lstStyle/>
                    <a:p>
                      <a:pPr algn="ctr"/>
                      <a:r>
                        <a:rPr lang="en-US" sz="2800" b="1" dirty="0" smtClean="0"/>
                        <a:t>80 </a:t>
                      </a:r>
                      <a:endParaRPr lang="en-US" sz="2800" b="1" dirty="0"/>
                    </a:p>
                  </a:txBody>
                  <a:tcPr/>
                </a:tc>
                <a:tc>
                  <a:txBody>
                    <a:bodyPr/>
                    <a:lstStyle/>
                    <a:p>
                      <a:pPr algn="ctr"/>
                      <a:r>
                        <a:rPr lang="en-US" sz="2800" b="1" dirty="0" smtClean="0">
                          <a:solidFill>
                            <a:srgbClr val="0000FF"/>
                          </a:solidFill>
                        </a:rPr>
                        <a:t>60 </a:t>
                      </a:r>
                      <a:endParaRPr lang="en-US" sz="2800" b="1" dirty="0">
                        <a:solidFill>
                          <a:srgbClr val="0000FF"/>
                        </a:solidFill>
                      </a:endParaRPr>
                    </a:p>
                  </a:txBody>
                  <a:tcPr/>
                </a:tc>
                <a:tc>
                  <a:txBody>
                    <a:bodyPr/>
                    <a:lstStyle/>
                    <a:p>
                      <a:pPr algn="ctr"/>
                      <a:r>
                        <a:rPr lang="en-US" sz="2800" b="1" dirty="0" smtClean="0"/>
                        <a:t>46 </a:t>
                      </a:r>
                      <a:endParaRPr lang="en-US" sz="2800" b="1" dirty="0"/>
                    </a:p>
                  </a:txBody>
                  <a:tcPr/>
                </a:tc>
                <a:tc>
                  <a:txBody>
                    <a:bodyPr/>
                    <a:lstStyle/>
                    <a:p>
                      <a:pPr algn="ctr"/>
                      <a:r>
                        <a:rPr lang="en-US" sz="2800" b="1" dirty="0" smtClean="0">
                          <a:solidFill>
                            <a:schemeClr val="tx1"/>
                          </a:solidFill>
                        </a:rPr>
                        <a:t>100 </a:t>
                      </a:r>
                      <a:endParaRPr lang="en-US" sz="2800" b="1" dirty="0">
                        <a:solidFill>
                          <a:schemeClr val="tx1"/>
                        </a:solidFill>
                      </a:endParaRPr>
                    </a:p>
                  </a:txBody>
                  <a:tcPr/>
                </a:tc>
              </a:tr>
              <a:tr h="370840">
                <a:tc>
                  <a:txBody>
                    <a:bodyPr/>
                    <a:lstStyle/>
                    <a:p>
                      <a:r>
                        <a:rPr lang="en-US" sz="2800" b="1" dirty="0" smtClean="0"/>
                        <a:t>Fluid (mL)</a:t>
                      </a:r>
                      <a:endParaRPr lang="en-US" sz="2800" b="1" dirty="0"/>
                    </a:p>
                  </a:txBody>
                  <a:tcPr/>
                </a:tc>
                <a:tc>
                  <a:txBody>
                    <a:bodyPr/>
                    <a:lstStyle/>
                    <a:p>
                      <a:pPr algn="ctr"/>
                      <a:r>
                        <a:rPr lang="en-US" sz="2800" b="1" dirty="0" smtClean="0">
                          <a:solidFill>
                            <a:srgbClr val="C00000"/>
                          </a:solidFill>
                        </a:rPr>
                        <a:t>1,250 – 1,750</a:t>
                      </a:r>
                      <a:endParaRPr lang="en-US" sz="2800" b="1" dirty="0">
                        <a:solidFill>
                          <a:srgbClr val="C00000"/>
                        </a:solidFill>
                      </a:endParaRPr>
                    </a:p>
                  </a:txBody>
                  <a:tcPr/>
                </a:tc>
                <a:tc>
                  <a:txBody>
                    <a:bodyPr/>
                    <a:lstStyle/>
                    <a:p>
                      <a:pPr algn="ctr"/>
                      <a:r>
                        <a:rPr lang="en-US" sz="2800" b="1" dirty="0" smtClean="0"/>
                        <a:t>2,000</a:t>
                      </a:r>
                      <a:r>
                        <a:rPr lang="en-US" sz="2800" b="1" baseline="0" dirty="0" smtClean="0"/>
                        <a:t> </a:t>
                      </a:r>
                      <a:endParaRPr lang="en-US" sz="2800" b="1" dirty="0"/>
                    </a:p>
                  </a:txBody>
                  <a:tcPr/>
                </a:tc>
                <a:tc>
                  <a:txBody>
                    <a:bodyPr/>
                    <a:lstStyle/>
                    <a:p>
                      <a:pPr algn="ctr"/>
                      <a:r>
                        <a:rPr lang="en-US" sz="2800" b="1" dirty="0" smtClean="0">
                          <a:solidFill>
                            <a:srgbClr val="0000FF"/>
                          </a:solidFill>
                        </a:rPr>
                        <a:t>1,500 </a:t>
                      </a:r>
                      <a:endParaRPr lang="en-US" sz="2800" b="1" dirty="0">
                        <a:solidFill>
                          <a:srgbClr val="0000FF"/>
                        </a:solidFill>
                      </a:endParaRPr>
                    </a:p>
                  </a:txBody>
                  <a:tcPr/>
                </a:tc>
                <a:tc>
                  <a:txBody>
                    <a:bodyPr/>
                    <a:lstStyle/>
                    <a:p>
                      <a:pPr algn="ctr"/>
                      <a:r>
                        <a:rPr lang="en-US" sz="2800" b="1" dirty="0" smtClean="0"/>
                        <a:t>1,500</a:t>
                      </a:r>
                      <a:endParaRPr lang="en-US" sz="2800" b="1" dirty="0"/>
                    </a:p>
                  </a:txBody>
                  <a:tcPr/>
                </a:tc>
                <a:tc>
                  <a:txBody>
                    <a:bodyPr/>
                    <a:lstStyle/>
                    <a:p>
                      <a:pPr algn="ctr"/>
                      <a:r>
                        <a:rPr lang="en-US" sz="2800" b="1" dirty="0" smtClean="0">
                          <a:solidFill>
                            <a:schemeClr val="tx1"/>
                          </a:solidFill>
                        </a:rPr>
                        <a:t>2,000</a:t>
                      </a:r>
                      <a:r>
                        <a:rPr lang="en-US" sz="2800" b="1" baseline="0" dirty="0" smtClean="0">
                          <a:solidFill>
                            <a:schemeClr val="tx1"/>
                          </a:solidFill>
                        </a:rPr>
                        <a:t> </a:t>
                      </a:r>
                      <a:endParaRPr lang="en-US" sz="2800" b="1" dirty="0">
                        <a:solidFill>
                          <a:schemeClr val="tx1"/>
                        </a:solidFill>
                      </a:endParaRPr>
                    </a:p>
                  </a:txBody>
                  <a:tcPr/>
                </a:tc>
              </a:tr>
              <a:tr h="370840">
                <a:tc>
                  <a:txBody>
                    <a:bodyPr/>
                    <a:lstStyle/>
                    <a:p>
                      <a:r>
                        <a:rPr lang="en-US" sz="2800" b="1" dirty="0" err="1" smtClean="0"/>
                        <a:t>Osmolarity</a:t>
                      </a:r>
                      <a:endParaRPr lang="en-US" sz="2800" b="1" dirty="0" smtClean="0"/>
                    </a:p>
                    <a:p>
                      <a:r>
                        <a:rPr lang="en-US" sz="2800" b="1" dirty="0" smtClean="0"/>
                        <a:t>(</a:t>
                      </a:r>
                      <a:r>
                        <a:rPr lang="en-US" sz="2800" b="1" dirty="0" err="1" smtClean="0"/>
                        <a:t>mOsm</a:t>
                      </a:r>
                      <a:r>
                        <a:rPr lang="en-US" sz="2800" b="1" dirty="0" smtClean="0"/>
                        <a:t>/L)</a:t>
                      </a:r>
                      <a:endParaRPr lang="en-US" sz="2800" b="1" dirty="0"/>
                    </a:p>
                  </a:txBody>
                  <a:tcPr/>
                </a:tc>
                <a:tc>
                  <a:txBody>
                    <a:bodyPr/>
                    <a:lstStyle/>
                    <a:p>
                      <a:pPr algn="ctr"/>
                      <a:r>
                        <a:rPr lang="en-US" sz="2800" b="1" dirty="0" smtClean="0">
                          <a:solidFill>
                            <a:srgbClr val="C00000"/>
                          </a:solidFill>
                        </a:rPr>
                        <a:t>Peripheral or</a:t>
                      </a:r>
                    </a:p>
                    <a:p>
                      <a:pPr algn="ctr"/>
                      <a:r>
                        <a:rPr lang="en-US" sz="2800" b="1" dirty="0" smtClean="0">
                          <a:solidFill>
                            <a:srgbClr val="C00000"/>
                          </a:solidFill>
                        </a:rPr>
                        <a:t>Central ??</a:t>
                      </a:r>
                    </a:p>
                  </a:txBody>
                  <a:tcPr/>
                </a:tc>
                <a:tc>
                  <a:txBody>
                    <a:bodyPr/>
                    <a:lstStyle/>
                    <a:p>
                      <a:pPr algn="ctr"/>
                      <a:r>
                        <a:rPr lang="en-US" sz="2800" b="1" dirty="0" smtClean="0"/>
                        <a:t>1,450</a:t>
                      </a:r>
                      <a:endParaRPr lang="en-US" sz="2800" b="1" dirty="0"/>
                    </a:p>
                  </a:txBody>
                  <a:tcPr/>
                </a:tc>
                <a:tc>
                  <a:txBody>
                    <a:bodyPr/>
                    <a:lstStyle/>
                    <a:p>
                      <a:pPr algn="ctr"/>
                      <a:r>
                        <a:rPr lang="en-US" sz="2800" b="1" dirty="0" smtClean="0">
                          <a:solidFill>
                            <a:srgbClr val="0000FF"/>
                          </a:solidFill>
                        </a:rPr>
                        <a:t>1,450</a:t>
                      </a:r>
                      <a:endParaRPr lang="en-US" sz="2800" b="1" dirty="0">
                        <a:solidFill>
                          <a:srgbClr val="0000FF"/>
                        </a:solidFill>
                      </a:endParaRPr>
                    </a:p>
                  </a:txBody>
                  <a:tcPr/>
                </a:tc>
                <a:tc>
                  <a:txBody>
                    <a:bodyPr/>
                    <a:lstStyle/>
                    <a:p>
                      <a:pPr algn="ctr"/>
                      <a:r>
                        <a:rPr lang="en-US" sz="2800" b="1" dirty="0" smtClean="0"/>
                        <a:t>850</a:t>
                      </a:r>
                      <a:endParaRPr lang="en-US" sz="2800" b="1" dirty="0"/>
                    </a:p>
                  </a:txBody>
                  <a:tcPr/>
                </a:tc>
                <a:tc>
                  <a:txBody>
                    <a:bodyPr/>
                    <a:lstStyle/>
                    <a:p>
                      <a:pPr algn="ctr"/>
                      <a:r>
                        <a:rPr lang="en-US" sz="2800" b="1" dirty="0" smtClean="0">
                          <a:solidFill>
                            <a:schemeClr val="tx1"/>
                          </a:solidFill>
                        </a:rPr>
                        <a:t>1,500</a:t>
                      </a:r>
                      <a:endParaRPr lang="en-US" sz="2800" b="1" dirty="0">
                        <a:solidFill>
                          <a:schemeClr val="tx1"/>
                        </a:solidFill>
                      </a:endParaRPr>
                    </a:p>
                  </a:txBody>
                  <a:tcPr/>
                </a:tc>
              </a:tr>
            </a:tbl>
          </a:graphicData>
        </a:graphic>
      </p:graphicFrame>
    </p:spTree>
    <p:extLst>
      <p:ext uri="{BB962C8B-B14F-4D97-AF65-F5344CB8AC3E}">
        <p14:creationId xmlns:p14="http://schemas.microsoft.com/office/powerpoint/2010/main" val="18578158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76199"/>
            <a:ext cx="7467600" cy="858754"/>
          </a:xfrm>
        </p:spPr>
        <p:txBody>
          <a:bodyPr>
            <a:normAutofit/>
          </a:bodyPr>
          <a:lstStyle/>
          <a:p>
            <a:pPr algn="ctr"/>
            <a:r>
              <a:rPr lang="en-US" b="1" dirty="0" smtClean="0"/>
              <a:t>Commercial PN formula</a:t>
            </a:r>
            <a:endParaRPr lang="en-US" b="1" dirty="0"/>
          </a:p>
        </p:txBody>
      </p:sp>
      <p:sp>
        <p:nvSpPr>
          <p:cNvPr id="4" name="Slide Number Placeholder 3"/>
          <p:cNvSpPr>
            <a:spLocks noGrp="1"/>
          </p:cNvSpPr>
          <p:nvPr>
            <p:ph type="sldNum" sz="quarter" idx="12"/>
          </p:nvPr>
        </p:nvSpPr>
        <p:spPr/>
        <p:txBody>
          <a:bodyPr/>
          <a:lstStyle/>
          <a:p>
            <a:fld id="{3F7EC1BB-3B74-414E-AEF6-730223DEF44C}" type="slidenum">
              <a:rPr lang="en-US" smtClean="0">
                <a:solidFill>
                  <a:srgbClr val="646B86">
                    <a:shade val="50000"/>
                  </a:srgbClr>
                </a:solidFill>
              </a:rPr>
              <a:pPr/>
              <a:t>39</a:t>
            </a:fld>
            <a:endParaRPr lang="en-US">
              <a:solidFill>
                <a:srgbClr val="646B86">
                  <a:shade val="50000"/>
                </a:srgbClr>
              </a:solidFill>
            </a:endParaRPr>
          </a:p>
        </p:txBody>
      </p:sp>
      <p:graphicFrame>
        <p:nvGraphicFramePr>
          <p:cNvPr id="6" name="Content Placeholder 4"/>
          <p:cNvGraphicFramePr>
            <a:graphicFrameLocks/>
          </p:cNvGraphicFramePr>
          <p:nvPr>
            <p:extLst>
              <p:ext uri="{D42A27DB-BD31-4B8C-83A1-F6EECF244321}">
                <p14:modId xmlns:p14="http://schemas.microsoft.com/office/powerpoint/2010/main" val="2754216211"/>
              </p:ext>
            </p:extLst>
          </p:nvPr>
        </p:nvGraphicFramePr>
        <p:xfrm>
          <a:off x="76200" y="1127760"/>
          <a:ext cx="8915401" cy="3444240"/>
        </p:xfrm>
        <a:graphic>
          <a:graphicData uri="http://schemas.openxmlformats.org/drawingml/2006/table">
            <a:tbl>
              <a:tblPr firstRow="1" bandRow="1">
                <a:tableStyleId>{00A15C55-8517-42AA-B614-E9B94910E393}</a:tableStyleId>
              </a:tblPr>
              <a:tblGrid>
                <a:gridCol w="1828800"/>
                <a:gridCol w="2209800"/>
                <a:gridCol w="1219200"/>
                <a:gridCol w="1143000"/>
                <a:gridCol w="1371600"/>
                <a:gridCol w="1143001"/>
              </a:tblGrid>
              <a:tr h="370840">
                <a:tc>
                  <a:txBody>
                    <a:bodyPr/>
                    <a:lstStyle/>
                    <a:p>
                      <a:pPr algn="ctr"/>
                      <a:endParaRPr lang="en-US" sz="28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smtClean="0"/>
                        <a:t>We need….</a:t>
                      </a:r>
                    </a:p>
                  </a:txBody>
                  <a:tcPr/>
                </a:tc>
                <a:tc>
                  <a:txBody>
                    <a:bodyPr/>
                    <a:lstStyle/>
                    <a:p>
                      <a:pPr algn="ctr"/>
                      <a:r>
                        <a:rPr lang="en-US" sz="2800" dirty="0" smtClean="0"/>
                        <a:t>A</a:t>
                      </a:r>
                      <a:endParaRPr lang="en-US" sz="2800" dirty="0"/>
                    </a:p>
                  </a:txBody>
                  <a:tcPr/>
                </a:tc>
                <a:tc>
                  <a:txBody>
                    <a:bodyPr/>
                    <a:lstStyle/>
                    <a:p>
                      <a:pPr algn="ctr"/>
                      <a:r>
                        <a:rPr lang="en-US" sz="2800" dirty="0" smtClean="0"/>
                        <a:t>B</a:t>
                      </a:r>
                      <a:endParaRPr lang="en-US" sz="2800" dirty="0"/>
                    </a:p>
                  </a:txBody>
                  <a:tcPr/>
                </a:tc>
                <a:tc>
                  <a:txBody>
                    <a:bodyPr/>
                    <a:lstStyle/>
                    <a:p>
                      <a:pPr algn="ctr"/>
                      <a:r>
                        <a:rPr lang="en-US" sz="2800" dirty="0" smtClean="0"/>
                        <a:t>C</a:t>
                      </a:r>
                      <a:endParaRPr lang="en-US" sz="2800" dirty="0"/>
                    </a:p>
                  </a:txBody>
                  <a:tcPr/>
                </a:tc>
                <a:tc>
                  <a:txBody>
                    <a:bodyPr/>
                    <a:lstStyle/>
                    <a:p>
                      <a:pPr algn="ctr"/>
                      <a:r>
                        <a:rPr lang="en-US" sz="2800" dirty="0" smtClean="0"/>
                        <a:t>D</a:t>
                      </a:r>
                      <a:endParaRPr lang="en-US" sz="2800" dirty="0"/>
                    </a:p>
                  </a:txBody>
                  <a:tcPr/>
                </a:tc>
              </a:tr>
              <a:tr h="370840">
                <a:tc>
                  <a:txBody>
                    <a:bodyPr/>
                    <a:lstStyle/>
                    <a:p>
                      <a:r>
                        <a:rPr lang="en-US" sz="2800" b="1" dirty="0" smtClean="0"/>
                        <a:t>Energy</a:t>
                      </a:r>
                    </a:p>
                    <a:p>
                      <a:r>
                        <a:rPr lang="en-US" sz="2800" b="1" dirty="0" smtClean="0"/>
                        <a:t>(Kcal)</a:t>
                      </a:r>
                      <a:endParaRPr lang="en-US" sz="2800" b="1" dirty="0"/>
                    </a:p>
                  </a:txBody>
                  <a:tcPr/>
                </a:tc>
                <a:tc>
                  <a:txBody>
                    <a:bodyPr/>
                    <a:lstStyle/>
                    <a:p>
                      <a:pPr algn="ctr"/>
                      <a:r>
                        <a:rPr lang="en-US" sz="2800" b="1" dirty="0" smtClean="0">
                          <a:solidFill>
                            <a:srgbClr val="C00000"/>
                          </a:solidFill>
                        </a:rPr>
                        <a:t>1,250 – 1,750 </a:t>
                      </a:r>
                    </a:p>
                  </a:txBody>
                  <a:tcPr/>
                </a:tc>
                <a:tc>
                  <a:txBody>
                    <a:bodyPr/>
                    <a:lstStyle/>
                    <a:p>
                      <a:pPr algn="ctr"/>
                      <a:r>
                        <a:rPr lang="en-US" sz="2800" b="1" dirty="0" smtClean="0"/>
                        <a:t>2,400</a:t>
                      </a:r>
                      <a:r>
                        <a:rPr lang="en-US" sz="2800" b="1" baseline="0" dirty="0" smtClean="0"/>
                        <a:t> </a:t>
                      </a:r>
                      <a:endParaRPr lang="en-US" sz="2800" b="1" dirty="0"/>
                    </a:p>
                  </a:txBody>
                  <a:tcPr/>
                </a:tc>
                <a:tc>
                  <a:txBody>
                    <a:bodyPr/>
                    <a:lstStyle/>
                    <a:p>
                      <a:pPr algn="ctr"/>
                      <a:r>
                        <a:rPr lang="en-US" sz="2800" b="1" dirty="0" smtClean="0">
                          <a:solidFill>
                            <a:schemeClr val="tx1"/>
                          </a:solidFill>
                        </a:rPr>
                        <a:t>1,800 </a:t>
                      </a:r>
                      <a:endParaRPr lang="en-US" sz="2800" b="1" dirty="0">
                        <a:solidFill>
                          <a:schemeClr val="tx1"/>
                        </a:solidFill>
                      </a:endParaRPr>
                    </a:p>
                  </a:txBody>
                  <a:tcPr/>
                </a:tc>
                <a:tc>
                  <a:txBody>
                    <a:bodyPr/>
                    <a:lstStyle/>
                    <a:p>
                      <a:pPr algn="ctr"/>
                      <a:r>
                        <a:rPr lang="en-US" sz="2800" b="1" dirty="0" smtClean="0">
                          <a:solidFill>
                            <a:srgbClr val="0000FF"/>
                          </a:solidFill>
                        </a:rPr>
                        <a:t>1,000 </a:t>
                      </a:r>
                      <a:endParaRPr lang="en-US" sz="2800" b="1" dirty="0">
                        <a:solidFill>
                          <a:srgbClr val="0000FF"/>
                        </a:solidFill>
                      </a:endParaRPr>
                    </a:p>
                  </a:txBody>
                  <a:tcPr/>
                </a:tc>
                <a:tc>
                  <a:txBody>
                    <a:bodyPr/>
                    <a:lstStyle/>
                    <a:p>
                      <a:pPr algn="ctr"/>
                      <a:r>
                        <a:rPr lang="en-US" sz="2800" b="1" dirty="0" smtClean="0"/>
                        <a:t>2,200</a:t>
                      </a:r>
                      <a:r>
                        <a:rPr lang="en-US" sz="2800" b="1" baseline="0" dirty="0" smtClean="0"/>
                        <a:t> </a:t>
                      </a:r>
                      <a:endParaRPr lang="en-US" sz="2800" b="1" dirty="0"/>
                    </a:p>
                  </a:txBody>
                  <a:tcPr/>
                </a:tc>
              </a:tr>
              <a:tr h="370840">
                <a:tc>
                  <a:txBody>
                    <a:bodyPr/>
                    <a:lstStyle/>
                    <a:p>
                      <a:r>
                        <a:rPr lang="en-US" sz="2800" b="1" dirty="0" smtClean="0"/>
                        <a:t>Protein (g)</a:t>
                      </a:r>
                      <a:endParaRPr lang="en-US" sz="2800" b="1" dirty="0"/>
                    </a:p>
                  </a:txBody>
                  <a:tcPr/>
                </a:tc>
                <a:tc>
                  <a:txBody>
                    <a:bodyPr/>
                    <a:lstStyle/>
                    <a:p>
                      <a:pPr algn="ctr"/>
                      <a:r>
                        <a:rPr lang="en-US" sz="2800" b="1" dirty="0" smtClean="0">
                          <a:solidFill>
                            <a:srgbClr val="C00000"/>
                          </a:solidFill>
                        </a:rPr>
                        <a:t>60-75 </a:t>
                      </a:r>
                      <a:endParaRPr lang="en-US" sz="2800" b="1" dirty="0">
                        <a:solidFill>
                          <a:srgbClr val="C00000"/>
                        </a:solidFill>
                      </a:endParaRPr>
                    </a:p>
                  </a:txBody>
                  <a:tcPr/>
                </a:tc>
                <a:tc>
                  <a:txBody>
                    <a:bodyPr/>
                    <a:lstStyle/>
                    <a:p>
                      <a:pPr algn="ctr"/>
                      <a:r>
                        <a:rPr lang="en-US" sz="2800" b="1" dirty="0" smtClean="0"/>
                        <a:t>80 </a:t>
                      </a:r>
                      <a:endParaRPr lang="en-US" sz="2800" b="1" dirty="0"/>
                    </a:p>
                  </a:txBody>
                  <a:tcPr/>
                </a:tc>
                <a:tc>
                  <a:txBody>
                    <a:bodyPr/>
                    <a:lstStyle/>
                    <a:p>
                      <a:pPr algn="ctr"/>
                      <a:r>
                        <a:rPr lang="en-US" sz="2800" b="1" dirty="0" smtClean="0">
                          <a:solidFill>
                            <a:schemeClr val="tx1"/>
                          </a:solidFill>
                        </a:rPr>
                        <a:t>60 </a:t>
                      </a:r>
                      <a:endParaRPr lang="en-US" sz="2800" b="1" dirty="0">
                        <a:solidFill>
                          <a:schemeClr val="tx1"/>
                        </a:solidFill>
                      </a:endParaRPr>
                    </a:p>
                  </a:txBody>
                  <a:tcPr/>
                </a:tc>
                <a:tc>
                  <a:txBody>
                    <a:bodyPr/>
                    <a:lstStyle/>
                    <a:p>
                      <a:pPr algn="ctr"/>
                      <a:r>
                        <a:rPr lang="en-US" sz="2800" b="1" dirty="0" smtClean="0">
                          <a:solidFill>
                            <a:srgbClr val="0000FF"/>
                          </a:solidFill>
                        </a:rPr>
                        <a:t>46 </a:t>
                      </a:r>
                      <a:endParaRPr lang="en-US" sz="2800" b="1" dirty="0">
                        <a:solidFill>
                          <a:srgbClr val="0000FF"/>
                        </a:solidFill>
                      </a:endParaRPr>
                    </a:p>
                  </a:txBody>
                  <a:tcPr/>
                </a:tc>
                <a:tc>
                  <a:txBody>
                    <a:bodyPr/>
                    <a:lstStyle/>
                    <a:p>
                      <a:pPr algn="ctr"/>
                      <a:r>
                        <a:rPr lang="en-US" sz="2800" b="1" dirty="0" smtClean="0"/>
                        <a:t>100 </a:t>
                      </a:r>
                      <a:endParaRPr lang="en-US" sz="2800" b="1" dirty="0"/>
                    </a:p>
                  </a:txBody>
                  <a:tcPr/>
                </a:tc>
              </a:tr>
              <a:tr h="370840">
                <a:tc>
                  <a:txBody>
                    <a:bodyPr/>
                    <a:lstStyle/>
                    <a:p>
                      <a:r>
                        <a:rPr lang="en-US" sz="2800" b="1" dirty="0" smtClean="0"/>
                        <a:t>Fluid (mL)</a:t>
                      </a:r>
                      <a:endParaRPr lang="en-US" sz="2800" b="1" dirty="0"/>
                    </a:p>
                  </a:txBody>
                  <a:tcPr/>
                </a:tc>
                <a:tc>
                  <a:txBody>
                    <a:bodyPr/>
                    <a:lstStyle/>
                    <a:p>
                      <a:pPr algn="ctr"/>
                      <a:r>
                        <a:rPr lang="en-US" sz="2800" b="1" dirty="0" smtClean="0">
                          <a:solidFill>
                            <a:srgbClr val="C00000"/>
                          </a:solidFill>
                        </a:rPr>
                        <a:t>1,250 – 1,750</a:t>
                      </a:r>
                      <a:endParaRPr lang="en-US" sz="2800" b="1" dirty="0">
                        <a:solidFill>
                          <a:srgbClr val="C00000"/>
                        </a:solidFill>
                      </a:endParaRPr>
                    </a:p>
                  </a:txBody>
                  <a:tcPr/>
                </a:tc>
                <a:tc>
                  <a:txBody>
                    <a:bodyPr/>
                    <a:lstStyle/>
                    <a:p>
                      <a:pPr algn="ctr"/>
                      <a:r>
                        <a:rPr lang="en-US" sz="2800" b="1" dirty="0" smtClean="0"/>
                        <a:t>2,000</a:t>
                      </a:r>
                      <a:r>
                        <a:rPr lang="en-US" sz="2800" b="1" baseline="0" dirty="0" smtClean="0"/>
                        <a:t> </a:t>
                      </a:r>
                      <a:endParaRPr lang="en-US" sz="2800" b="1" dirty="0"/>
                    </a:p>
                  </a:txBody>
                  <a:tcPr/>
                </a:tc>
                <a:tc>
                  <a:txBody>
                    <a:bodyPr/>
                    <a:lstStyle/>
                    <a:p>
                      <a:pPr algn="ctr"/>
                      <a:r>
                        <a:rPr lang="en-US" sz="2800" b="1" dirty="0" smtClean="0">
                          <a:solidFill>
                            <a:schemeClr val="tx1"/>
                          </a:solidFill>
                        </a:rPr>
                        <a:t>1,500 </a:t>
                      </a:r>
                      <a:endParaRPr lang="en-US" sz="2800" b="1" dirty="0">
                        <a:solidFill>
                          <a:schemeClr val="tx1"/>
                        </a:solidFill>
                      </a:endParaRPr>
                    </a:p>
                  </a:txBody>
                  <a:tcPr/>
                </a:tc>
                <a:tc>
                  <a:txBody>
                    <a:bodyPr/>
                    <a:lstStyle/>
                    <a:p>
                      <a:pPr algn="ctr"/>
                      <a:r>
                        <a:rPr lang="en-US" sz="2800" b="1" dirty="0" smtClean="0">
                          <a:solidFill>
                            <a:srgbClr val="0000FF"/>
                          </a:solidFill>
                        </a:rPr>
                        <a:t>1,500</a:t>
                      </a:r>
                      <a:endParaRPr lang="en-US" sz="2800" b="1" dirty="0">
                        <a:solidFill>
                          <a:srgbClr val="0000FF"/>
                        </a:solidFill>
                      </a:endParaRPr>
                    </a:p>
                  </a:txBody>
                  <a:tcPr/>
                </a:tc>
                <a:tc>
                  <a:txBody>
                    <a:bodyPr/>
                    <a:lstStyle/>
                    <a:p>
                      <a:pPr algn="ctr"/>
                      <a:r>
                        <a:rPr lang="en-US" sz="2800" b="1" dirty="0" smtClean="0"/>
                        <a:t>2,000</a:t>
                      </a:r>
                      <a:r>
                        <a:rPr lang="en-US" sz="2800" b="1" baseline="0" dirty="0" smtClean="0"/>
                        <a:t> </a:t>
                      </a:r>
                      <a:endParaRPr lang="en-US" sz="2800" b="1" dirty="0"/>
                    </a:p>
                  </a:txBody>
                  <a:tcPr/>
                </a:tc>
              </a:tr>
              <a:tr h="370840">
                <a:tc>
                  <a:txBody>
                    <a:bodyPr/>
                    <a:lstStyle/>
                    <a:p>
                      <a:r>
                        <a:rPr lang="en-US" sz="2800" b="1" dirty="0" err="1" smtClean="0"/>
                        <a:t>Osmolarity</a:t>
                      </a:r>
                      <a:endParaRPr lang="en-US" sz="2800" b="1" dirty="0" smtClean="0"/>
                    </a:p>
                    <a:p>
                      <a:r>
                        <a:rPr lang="en-US" sz="2800" b="1" dirty="0" smtClean="0"/>
                        <a:t>(</a:t>
                      </a:r>
                      <a:r>
                        <a:rPr lang="en-US" sz="2800" b="1" dirty="0" err="1" smtClean="0"/>
                        <a:t>mOsm</a:t>
                      </a:r>
                      <a:r>
                        <a:rPr lang="en-US" sz="2800" b="1" dirty="0" smtClean="0"/>
                        <a:t>/L)</a:t>
                      </a:r>
                      <a:endParaRPr lang="en-US" sz="2800" b="1" dirty="0"/>
                    </a:p>
                  </a:txBody>
                  <a:tcPr/>
                </a:tc>
                <a:tc>
                  <a:txBody>
                    <a:bodyPr/>
                    <a:lstStyle/>
                    <a:p>
                      <a:pPr algn="ctr"/>
                      <a:r>
                        <a:rPr lang="en-US" sz="2800" b="1" dirty="0" smtClean="0">
                          <a:solidFill>
                            <a:srgbClr val="C00000"/>
                          </a:solidFill>
                        </a:rPr>
                        <a:t>Peripheral or</a:t>
                      </a:r>
                    </a:p>
                    <a:p>
                      <a:pPr algn="ctr"/>
                      <a:r>
                        <a:rPr lang="en-US" sz="2800" b="1" dirty="0" smtClean="0">
                          <a:solidFill>
                            <a:srgbClr val="C00000"/>
                          </a:solidFill>
                        </a:rPr>
                        <a:t>Central ??</a:t>
                      </a:r>
                    </a:p>
                  </a:txBody>
                  <a:tcPr/>
                </a:tc>
                <a:tc>
                  <a:txBody>
                    <a:bodyPr/>
                    <a:lstStyle/>
                    <a:p>
                      <a:pPr algn="ctr"/>
                      <a:r>
                        <a:rPr lang="en-US" sz="2800" b="1" dirty="0" smtClean="0"/>
                        <a:t>1,450</a:t>
                      </a:r>
                      <a:endParaRPr lang="en-US" sz="2800" b="1" dirty="0"/>
                    </a:p>
                  </a:txBody>
                  <a:tcPr/>
                </a:tc>
                <a:tc>
                  <a:txBody>
                    <a:bodyPr/>
                    <a:lstStyle/>
                    <a:p>
                      <a:pPr algn="ctr"/>
                      <a:r>
                        <a:rPr lang="en-US" sz="2800" b="1" dirty="0" smtClean="0">
                          <a:solidFill>
                            <a:schemeClr val="tx1"/>
                          </a:solidFill>
                        </a:rPr>
                        <a:t>1,450</a:t>
                      </a:r>
                      <a:endParaRPr lang="en-US" sz="2800" b="1" dirty="0">
                        <a:solidFill>
                          <a:schemeClr val="tx1"/>
                        </a:solidFill>
                      </a:endParaRPr>
                    </a:p>
                  </a:txBody>
                  <a:tcPr/>
                </a:tc>
                <a:tc>
                  <a:txBody>
                    <a:bodyPr/>
                    <a:lstStyle/>
                    <a:p>
                      <a:pPr algn="ctr"/>
                      <a:r>
                        <a:rPr lang="en-US" sz="2800" b="1" dirty="0" smtClean="0">
                          <a:solidFill>
                            <a:srgbClr val="0000FF"/>
                          </a:solidFill>
                        </a:rPr>
                        <a:t>850</a:t>
                      </a:r>
                      <a:endParaRPr lang="en-US" sz="2800" b="1" dirty="0">
                        <a:solidFill>
                          <a:srgbClr val="0000FF"/>
                        </a:solidFill>
                      </a:endParaRPr>
                    </a:p>
                  </a:txBody>
                  <a:tcPr/>
                </a:tc>
                <a:tc>
                  <a:txBody>
                    <a:bodyPr/>
                    <a:lstStyle/>
                    <a:p>
                      <a:pPr algn="ctr"/>
                      <a:r>
                        <a:rPr lang="en-US" sz="2800" b="1" dirty="0" smtClean="0"/>
                        <a:t>1,500</a:t>
                      </a:r>
                      <a:endParaRPr lang="en-US" sz="2800" b="1" dirty="0"/>
                    </a:p>
                  </a:txBody>
                  <a:tcPr/>
                </a:tc>
              </a:tr>
            </a:tbl>
          </a:graphicData>
        </a:graphic>
      </p:graphicFrame>
    </p:spTree>
    <p:extLst>
      <p:ext uri="{BB962C8B-B14F-4D97-AF65-F5344CB8AC3E}">
        <p14:creationId xmlns:p14="http://schemas.microsoft.com/office/powerpoint/2010/main" val="41654173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180" y="76200"/>
            <a:ext cx="8549640" cy="914400"/>
          </a:xfrm>
          <a:solidFill>
            <a:schemeClr val="accent3">
              <a:lumMod val="60000"/>
              <a:lumOff val="40000"/>
            </a:schemeClr>
          </a:solidFill>
        </p:spPr>
        <p:txBody>
          <a:bodyPr>
            <a:normAutofit/>
          </a:bodyPr>
          <a:lstStyle/>
          <a:p>
            <a:pPr algn="ctr"/>
            <a:r>
              <a:rPr lang="en-US" sz="4800" b="1" dirty="0" smtClean="0"/>
              <a:t>Definition: Nutrition Support</a:t>
            </a:r>
            <a:endParaRPr lang="en-US" sz="4800" b="1" dirty="0"/>
          </a:p>
        </p:txBody>
      </p:sp>
      <p:sp>
        <p:nvSpPr>
          <p:cNvPr id="3" name="Content Placeholder 2"/>
          <p:cNvSpPr>
            <a:spLocks noGrp="1"/>
          </p:cNvSpPr>
          <p:nvPr>
            <p:ph idx="1"/>
          </p:nvPr>
        </p:nvSpPr>
        <p:spPr>
          <a:xfrm>
            <a:off x="457200" y="1056620"/>
            <a:ext cx="8610600" cy="5344180"/>
          </a:xfrm>
        </p:spPr>
        <p:txBody>
          <a:bodyPr>
            <a:noAutofit/>
          </a:bodyPr>
          <a:lstStyle/>
          <a:p>
            <a:pPr>
              <a:lnSpc>
                <a:spcPct val="110000"/>
              </a:lnSpc>
            </a:pPr>
            <a:r>
              <a:rPr lang="en-US" sz="3200" b="1" dirty="0" smtClean="0"/>
              <a:t>“</a:t>
            </a:r>
            <a:r>
              <a:rPr lang="en-US" sz="3200" b="1" dirty="0" smtClean="0">
                <a:solidFill>
                  <a:srgbClr val="C00000"/>
                </a:solidFill>
              </a:rPr>
              <a:t>Nutrition Support</a:t>
            </a:r>
            <a:r>
              <a:rPr lang="en-US" sz="3200" b="1" dirty="0" smtClean="0"/>
              <a:t>”</a:t>
            </a:r>
            <a:r>
              <a:rPr lang="en-US" sz="3200" baseline="30000" dirty="0" smtClean="0"/>
              <a:t>1</a:t>
            </a:r>
            <a:r>
              <a:rPr lang="en-US" dirty="0" smtClean="0"/>
              <a:t/>
            </a:r>
            <a:br>
              <a:rPr lang="en-US" dirty="0" smtClean="0"/>
            </a:br>
            <a:r>
              <a:rPr lang="en-US" sz="2800" dirty="0" smtClean="0"/>
              <a:t>: Orally </a:t>
            </a:r>
            <a:r>
              <a:rPr lang="en-US" sz="2800" dirty="0"/>
              <a:t>modified formulas </a:t>
            </a:r>
            <a:r>
              <a:rPr lang="en-US" sz="2800" i="1" dirty="0"/>
              <a:t>or</a:t>
            </a:r>
            <a:r>
              <a:rPr lang="en-US" sz="2800" dirty="0"/>
              <a:t> </a:t>
            </a:r>
            <a:r>
              <a:rPr lang="en-US" sz="2800" dirty="0" smtClean="0"/>
              <a:t>intravenous </a:t>
            </a:r>
            <a:r>
              <a:rPr lang="en-US" sz="2800" dirty="0"/>
              <a:t>nutrition </a:t>
            </a:r>
            <a:r>
              <a:rPr lang="en-US" sz="2800" dirty="0" smtClean="0"/>
              <a:t>necessitated </a:t>
            </a:r>
            <a:r>
              <a:rPr lang="en-US" sz="2800" dirty="0"/>
              <a:t>by inability to consume a general diet; administered to </a:t>
            </a:r>
            <a:r>
              <a:rPr lang="en-US" sz="2800" b="1" dirty="0">
                <a:solidFill>
                  <a:srgbClr val="0000CC"/>
                </a:solidFill>
              </a:rPr>
              <a:t>malnourished individuals </a:t>
            </a:r>
            <a:r>
              <a:rPr lang="en-US" sz="2800" dirty="0"/>
              <a:t>who</a:t>
            </a:r>
            <a:r>
              <a:rPr lang="en-US" sz="2800" b="1" dirty="0">
                <a:solidFill>
                  <a:srgbClr val="0000CC"/>
                </a:solidFill>
              </a:rPr>
              <a:t> cannot consume food in its original </a:t>
            </a:r>
            <a:r>
              <a:rPr lang="en-US" sz="2800" b="1" dirty="0" smtClean="0">
                <a:solidFill>
                  <a:srgbClr val="0000CC"/>
                </a:solidFill>
              </a:rPr>
              <a:t>form</a:t>
            </a:r>
            <a:r>
              <a:rPr lang="en-US" sz="2800" dirty="0" smtClean="0">
                <a:solidFill>
                  <a:srgbClr val="0000CC"/>
                </a:solidFill>
              </a:rPr>
              <a:t>.</a:t>
            </a:r>
          </a:p>
          <a:p>
            <a:pPr>
              <a:lnSpc>
                <a:spcPct val="110000"/>
              </a:lnSpc>
            </a:pPr>
            <a:r>
              <a:rPr lang="en-US" sz="3200" b="1" dirty="0" smtClean="0"/>
              <a:t>“</a:t>
            </a:r>
            <a:r>
              <a:rPr lang="en-US" sz="3200" b="1" dirty="0" smtClean="0">
                <a:solidFill>
                  <a:srgbClr val="C00000"/>
                </a:solidFill>
              </a:rPr>
              <a:t>Nutrition Therapy</a:t>
            </a:r>
            <a:r>
              <a:rPr lang="en-US" sz="3200" b="1" dirty="0" smtClean="0"/>
              <a:t>”</a:t>
            </a:r>
            <a:r>
              <a:rPr lang="en-US" sz="3200" baseline="30000" dirty="0" smtClean="0"/>
              <a:t>2</a:t>
            </a:r>
            <a:r>
              <a:rPr lang="en-US" dirty="0" smtClean="0"/>
              <a:t/>
            </a:r>
            <a:br>
              <a:rPr lang="en-US" dirty="0" smtClean="0"/>
            </a:br>
            <a:r>
              <a:rPr lang="en-US" sz="2800" dirty="0" smtClean="0"/>
              <a:t>: </a:t>
            </a:r>
            <a:r>
              <a:rPr lang="en-US" sz="2800" dirty="0"/>
              <a:t>A component of </a:t>
            </a:r>
            <a:r>
              <a:rPr lang="en-US" sz="2800" b="1" dirty="0">
                <a:solidFill>
                  <a:srgbClr val="0000CC"/>
                </a:solidFill>
              </a:rPr>
              <a:t>medical treatment </a:t>
            </a:r>
            <a:r>
              <a:rPr lang="en-US" sz="2800" dirty="0"/>
              <a:t>that includes </a:t>
            </a:r>
            <a:r>
              <a:rPr lang="en-US" sz="2800" b="1" dirty="0">
                <a:solidFill>
                  <a:srgbClr val="0000CC"/>
                </a:solidFill>
              </a:rPr>
              <a:t>oral</a:t>
            </a:r>
            <a:r>
              <a:rPr lang="en-US" sz="2800" dirty="0"/>
              <a:t>, enteral, and parenteral nutrition.</a:t>
            </a:r>
          </a:p>
          <a:p>
            <a:pPr>
              <a:lnSpc>
                <a:spcPct val="110000"/>
              </a:lnSpc>
            </a:pPr>
            <a:r>
              <a:rPr lang="en-US" sz="3200" b="1" dirty="0" smtClean="0"/>
              <a:t>“</a:t>
            </a:r>
            <a:r>
              <a:rPr lang="en-US" sz="3200" b="1" dirty="0" smtClean="0">
                <a:solidFill>
                  <a:srgbClr val="C00000"/>
                </a:solidFill>
              </a:rPr>
              <a:t>Nutrition </a:t>
            </a:r>
            <a:r>
              <a:rPr lang="en-US" sz="3200" b="1" dirty="0">
                <a:solidFill>
                  <a:srgbClr val="C00000"/>
                </a:solidFill>
              </a:rPr>
              <a:t>Support </a:t>
            </a:r>
            <a:r>
              <a:rPr lang="en-US" sz="3200" b="1" dirty="0" smtClean="0">
                <a:solidFill>
                  <a:srgbClr val="C00000"/>
                </a:solidFill>
              </a:rPr>
              <a:t>Therapy</a:t>
            </a:r>
            <a:r>
              <a:rPr lang="en-US" sz="3200" b="1" dirty="0" smtClean="0"/>
              <a:t>”</a:t>
            </a:r>
            <a:r>
              <a:rPr lang="en-US" sz="3200" baseline="30000" dirty="0" smtClean="0"/>
              <a:t>2</a:t>
            </a:r>
            <a:r>
              <a:rPr lang="en-US" b="1" dirty="0" smtClean="0"/>
              <a:t/>
            </a:r>
            <a:br>
              <a:rPr lang="en-US" b="1" dirty="0" smtClean="0"/>
            </a:br>
            <a:r>
              <a:rPr lang="en-US" sz="2800" dirty="0" smtClean="0"/>
              <a:t>: </a:t>
            </a:r>
            <a:r>
              <a:rPr lang="en-US" sz="2800" b="1" dirty="0">
                <a:solidFill>
                  <a:srgbClr val="0000CC"/>
                </a:solidFill>
              </a:rPr>
              <a:t>Parenteral and/or enteral </a:t>
            </a:r>
            <a:r>
              <a:rPr lang="en-US" sz="2800" dirty="0"/>
              <a:t>nutrition.</a:t>
            </a:r>
          </a:p>
          <a:p>
            <a:pPr marL="36576" indent="0">
              <a:lnSpc>
                <a:spcPct val="110000"/>
              </a:lnSpc>
              <a:buNone/>
            </a:pPr>
            <a:endParaRPr lang="en-US" dirty="0"/>
          </a:p>
          <a:p>
            <a:pPr>
              <a:lnSpc>
                <a:spcPct val="110000"/>
              </a:lnSpc>
            </a:pPr>
            <a:endParaRPr lang="en-US" dirty="0"/>
          </a:p>
        </p:txBody>
      </p:sp>
      <p:sp>
        <p:nvSpPr>
          <p:cNvPr id="4" name="TextBox 3"/>
          <p:cNvSpPr txBox="1"/>
          <p:nvPr/>
        </p:nvSpPr>
        <p:spPr>
          <a:xfrm>
            <a:off x="76200" y="6334780"/>
            <a:ext cx="8458200" cy="523220"/>
          </a:xfrm>
          <a:prstGeom prst="rect">
            <a:avLst/>
          </a:prstGeom>
          <a:noFill/>
        </p:spPr>
        <p:txBody>
          <a:bodyPr wrap="square" rtlCol="0">
            <a:spAutoFit/>
          </a:bodyPr>
          <a:lstStyle/>
          <a:p>
            <a:pPr algn="r"/>
            <a:r>
              <a:rPr lang="en-US" sz="1400" baseline="30000" dirty="0" smtClean="0">
                <a:solidFill>
                  <a:prstClr val="black"/>
                </a:solidFill>
              </a:rPr>
              <a:t>1</a:t>
            </a:r>
            <a:r>
              <a:rPr lang="en-US" sz="1400" dirty="0" smtClean="0">
                <a:solidFill>
                  <a:prstClr val="black"/>
                </a:solidFill>
              </a:rPr>
              <a:t>Mosby's Dictionary of Complementary and Alternative Medicine. (c) 2005, Elsevier.</a:t>
            </a:r>
          </a:p>
          <a:p>
            <a:pPr algn="r"/>
            <a:r>
              <a:rPr lang="en-US" sz="1400" baseline="30000" dirty="0" smtClean="0">
                <a:solidFill>
                  <a:prstClr val="black"/>
                </a:solidFill>
              </a:rPr>
              <a:t>2</a:t>
            </a:r>
            <a:r>
              <a:rPr lang="en-US" sz="1400" dirty="0" smtClean="0">
                <a:solidFill>
                  <a:prstClr val="black"/>
                </a:solidFill>
              </a:rPr>
              <a:t> A.S.P.E.N. http://www.nutritioncare.org/lcontent.aspx?id=546</a:t>
            </a:r>
            <a:endParaRPr lang="en-US" sz="1400" dirty="0">
              <a:solidFill>
                <a:prstClr val="black"/>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prstClr val="black">
                    <a:tint val="75000"/>
                  </a:prstClr>
                </a:solidFill>
              </a:rPr>
              <a:pPr/>
              <a:t>4</a:t>
            </a:fld>
            <a:endParaRPr lang="en-US">
              <a:solidFill>
                <a:prstClr val="black">
                  <a:tint val="75000"/>
                </a:prstClr>
              </a:solidFill>
            </a:endParaRPr>
          </a:p>
        </p:txBody>
      </p:sp>
    </p:spTree>
    <p:extLst>
      <p:ext uri="{BB962C8B-B14F-4D97-AF65-F5344CB8AC3E}">
        <p14:creationId xmlns:p14="http://schemas.microsoft.com/office/powerpoint/2010/main" val="244472373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76199"/>
            <a:ext cx="7467600" cy="858754"/>
          </a:xfrm>
        </p:spPr>
        <p:txBody>
          <a:bodyPr>
            <a:normAutofit/>
          </a:bodyPr>
          <a:lstStyle/>
          <a:p>
            <a:pPr algn="ctr"/>
            <a:r>
              <a:rPr lang="en-US" b="1" dirty="0" smtClean="0"/>
              <a:t>Commercial PN formula</a:t>
            </a:r>
            <a:endParaRPr lang="en-US" b="1" dirty="0"/>
          </a:p>
        </p:txBody>
      </p:sp>
      <p:sp>
        <p:nvSpPr>
          <p:cNvPr id="4" name="Slide Number Placeholder 3"/>
          <p:cNvSpPr>
            <a:spLocks noGrp="1"/>
          </p:cNvSpPr>
          <p:nvPr>
            <p:ph type="sldNum" sz="quarter" idx="12"/>
          </p:nvPr>
        </p:nvSpPr>
        <p:spPr/>
        <p:txBody>
          <a:bodyPr/>
          <a:lstStyle/>
          <a:p>
            <a:fld id="{3F7EC1BB-3B74-414E-AEF6-730223DEF44C}" type="slidenum">
              <a:rPr lang="en-US" smtClean="0">
                <a:solidFill>
                  <a:srgbClr val="646B86">
                    <a:shade val="50000"/>
                  </a:srgbClr>
                </a:solidFill>
              </a:rPr>
              <a:pPr/>
              <a:t>40</a:t>
            </a:fld>
            <a:endParaRPr lang="en-US">
              <a:solidFill>
                <a:srgbClr val="646B86">
                  <a:shade val="50000"/>
                </a:srgbClr>
              </a:solidFill>
            </a:endParaRPr>
          </a:p>
        </p:txBody>
      </p:sp>
      <p:sp>
        <p:nvSpPr>
          <p:cNvPr id="6" name="TextBox 5"/>
          <p:cNvSpPr txBox="1"/>
          <p:nvPr/>
        </p:nvSpPr>
        <p:spPr>
          <a:xfrm>
            <a:off x="685800" y="4648200"/>
            <a:ext cx="7772400" cy="2160591"/>
          </a:xfrm>
          <a:prstGeom prst="rect">
            <a:avLst/>
          </a:prstGeom>
          <a:noFill/>
        </p:spPr>
        <p:txBody>
          <a:bodyPr wrap="square" rtlCol="0">
            <a:spAutoFit/>
          </a:bodyPr>
          <a:lstStyle/>
          <a:p>
            <a:pPr marL="285750" indent="-285750">
              <a:lnSpc>
                <a:spcPct val="120000"/>
              </a:lnSpc>
              <a:buFont typeface="Arial" pitchFamily="34" charset="0"/>
              <a:buChar char="•"/>
            </a:pPr>
            <a:r>
              <a:rPr lang="en-US" sz="2800" b="1" dirty="0" smtClean="0">
                <a:solidFill>
                  <a:prstClr val="black"/>
                </a:solidFill>
              </a:rPr>
              <a:t>A =   </a:t>
            </a:r>
            <a:r>
              <a:rPr lang="en-US" sz="2800" b="1" dirty="0" err="1" smtClean="0">
                <a:solidFill>
                  <a:prstClr val="black"/>
                </a:solidFill>
              </a:rPr>
              <a:t>OliClinomel</a:t>
            </a:r>
            <a:r>
              <a:rPr lang="en-US" sz="2800" b="1" dirty="0" smtClean="0">
                <a:solidFill>
                  <a:prstClr val="black"/>
                </a:solidFill>
              </a:rPr>
              <a:t> N7-100E 	</a:t>
            </a:r>
            <a:r>
              <a:rPr lang="en-US" sz="2800" b="1" dirty="0" smtClean="0">
                <a:solidFill>
                  <a:prstClr val="black"/>
                </a:solidFill>
                <a:sym typeface="Wingdings" pitchFamily="2" charset="2"/>
              </a:rPr>
              <a:t> </a:t>
            </a:r>
            <a:r>
              <a:rPr lang="en-US" sz="2800" b="1" dirty="0" smtClean="0">
                <a:solidFill>
                  <a:prstClr val="black"/>
                </a:solidFill>
              </a:rPr>
              <a:t>2 L</a:t>
            </a:r>
          </a:p>
          <a:p>
            <a:pPr marL="285750" indent="-285750">
              <a:lnSpc>
                <a:spcPct val="120000"/>
              </a:lnSpc>
              <a:buFont typeface="Arial" pitchFamily="34" charset="0"/>
              <a:buChar char="•"/>
            </a:pPr>
            <a:r>
              <a:rPr lang="en-US" sz="2800" b="1" dirty="0">
                <a:solidFill>
                  <a:prstClr val="black"/>
                </a:solidFill>
              </a:rPr>
              <a:t>B  </a:t>
            </a:r>
            <a:r>
              <a:rPr lang="en-US" sz="2800" b="1" dirty="0" smtClean="0">
                <a:solidFill>
                  <a:prstClr val="black"/>
                </a:solidFill>
              </a:rPr>
              <a:t>=  </a:t>
            </a:r>
            <a:r>
              <a:rPr lang="en-US" sz="2800" b="1" dirty="0" err="1" smtClean="0">
                <a:solidFill>
                  <a:prstClr val="black"/>
                </a:solidFill>
              </a:rPr>
              <a:t>OliClinomel</a:t>
            </a:r>
            <a:r>
              <a:rPr lang="en-US" sz="2800" b="1" dirty="0" smtClean="0">
                <a:solidFill>
                  <a:prstClr val="black"/>
                </a:solidFill>
              </a:rPr>
              <a:t> </a:t>
            </a:r>
            <a:r>
              <a:rPr lang="en-US" sz="2800" b="1" dirty="0">
                <a:solidFill>
                  <a:prstClr val="black"/>
                </a:solidFill>
              </a:rPr>
              <a:t>N7-100E </a:t>
            </a:r>
            <a:r>
              <a:rPr lang="en-US" sz="2800" b="1" dirty="0" smtClean="0">
                <a:solidFill>
                  <a:prstClr val="black"/>
                </a:solidFill>
              </a:rPr>
              <a:t>	</a:t>
            </a:r>
            <a:r>
              <a:rPr lang="en-US" sz="2800" b="1" dirty="0" smtClean="0">
                <a:solidFill>
                  <a:prstClr val="black"/>
                </a:solidFill>
                <a:sym typeface="Wingdings" pitchFamily="2" charset="2"/>
              </a:rPr>
              <a:t></a:t>
            </a:r>
            <a:r>
              <a:rPr lang="en-US" sz="2800" b="1" dirty="0" smtClean="0">
                <a:solidFill>
                  <a:prstClr val="black"/>
                </a:solidFill>
              </a:rPr>
              <a:t> 1.5 L </a:t>
            </a:r>
          </a:p>
          <a:p>
            <a:pPr marL="285750" indent="-285750">
              <a:lnSpc>
                <a:spcPct val="120000"/>
              </a:lnSpc>
              <a:buFont typeface="Arial" pitchFamily="34" charset="0"/>
              <a:buChar char="•"/>
            </a:pPr>
            <a:r>
              <a:rPr lang="en-US" sz="2800" b="1" dirty="0">
                <a:solidFill>
                  <a:prstClr val="black"/>
                </a:solidFill>
              </a:rPr>
              <a:t>C</a:t>
            </a:r>
            <a:r>
              <a:rPr lang="en-US" sz="2800" b="1" dirty="0" smtClean="0">
                <a:solidFill>
                  <a:prstClr val="black"/>
                </a:solidFill>
              </a:rPr>
              <a:t> =   </a:t>
            </a:r>
            <a:r>
              <a:rPr lang="en-US" sz="2800" b="1" dirty="0" err="1" smtClean="0">
                <a:solidFill>
                  <a:prstClr val="black"/>
                </a:solidFill>
              </a:rPr>
              <a:t>Kabiven</a:t>
            </a:r>
            <a:r>
              <a:rPr lang="en-US" sz="2800" b="1" dirty="0" smtClean="0">
                <a:solidFill>
                  <a:prstClr val="black"/>
                </a:solidFill>
              </a:rPr>
              <a:t> peripheral 	</a:t>
            </a:r>
            <a:r>
              <a:rPr lang="en-US" sz="2800" b="1" dirty="0" smtClean="0">
                <a:solidFill>
                  <a:prstClr val="black"/>
                </a:solidFill>
                <a:sym typeface="Wingdings" pitchFamily="2" charset="2"/>
              </a:rPr>
              <a:t> 1,400 Kcal, </a:t>
            </a:r>
            <a:r>
              <a:rPr lang="en-US" sz="2800" b="1" dirty="0" smtClean="0">
                <a:solidFill>
                  <a:prstClr val="black"/>
                </a:solidFill>
              </a:rPr>
              <a:t>2L</a:t>
            </a:r>
          </a:p>
          <a:p>
            <a:pPr marL="285750" indent="-285750">
              <a:lnSpc>
                <a:spcPct val="120000"/>
              </a:lnSpc>
              <a:buFont typeface="Arial" pitchFamily="34" charset="0"/>
              <a:buChar char="•"/>
            </a:pPr>
            <a:r>
              <a:rPr lang="en-US" sz="2800" b="1" dirty="0" smtClean="0">
                <a:solidFill>
                  <a:prstClr val="black"/>
                </a:solidFill>
              </a:rPr>
              <a:t>C =   </a:t>
            </a:r>
            <a:r>
              <a:rPr lang="en-US" sz="2800" b="1" dirty="0" err="1" smtClean="0">
                <a:solidFill>
                  <a:prstClr val="black"/>
                </a:solidFill>
              </a:rPr>
              <a:t>Kabiven</a:t>
            </a:r>
            <a:r>
              <a:rPr lang="en-US" sz="2800" b="1" dirty="0" smtClean="0">
                <a:solidFill>
                  <a:prstClr val="black"/>
                </a:solidFill>
              </a:rPr>
              <a:t> central 		</a:t>
            </a:r>
            <a:r>
              <a:rPr lang="en-US" sz="2800" b="1" dirty="0" smtClean="0">
                <a:solidFill>
                  <a:prstClr val="black"/>
                </a:solidFill>
                <a:sym typeface="Wingdings" pitchFamily="2" charset="2"/>
              </a:rPr>
              <a:t>1,900 Kcal, 2 L</a:t>
            </a:r>
            <a:endParaRPr lang="en-US" sz="2800" b="1" dirty="0">
              <a:solidFill>
                <a:prstClr val="black"/>
              </a:solidFill>
            </a:endParaRPr>
          </a:p>
        </p:txBody>
      </p:sp>
      <p:sp>
        <p:nvSpPr>
          <p:cNvPr id="3" name="Rounded Rectangle 2"/>
          <p:cNvSpPr/>
          <p:nvPr/>
        </p:nvSpPr>
        <p:spPr>
          <a:xfrm>
            <a:off x="685800" y="4648200"/>
            <a:ext cx="7772400" cy="2160591"/>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aphicFrame>
        <p:nvGraphicFramePr>
          <p:cNvPr id="8" name="Content Placeholder 4"/>
          <p:cNvGraphicFramePr>
            <a:graphicFrameLocks/>
          </p:cNvGraphicFramePr>
          <p:nvPr>
            <p:extLst>
              <p:ext uri="{D42A27DB-BD31-4B8C-83A1-F6EECF244321}">
                <p14:modId xmlns:p14="http://schemas.microsoft.com/office/powerpoint/2010/main" val="3168937251"/>
              </p:ext>
            </p:extLst>
          </p:nvPr>
        </p:nvGraphicFramePr>
        <p:xfrm>
          <a:off x="76200" y="1127760"/>
          <a:ext cx="8915401" cy="3444240"/>
        </p:xfrm>
        <a:graphic>
          <a:graphicData uri="http://schemas.openxmlformats.org/drawingml/2006/table">
            <a:tbl>
              <a:tblPr firstRow="1" bandRow="1">
                <a:tableStyleId>{00A15C55-8517-42AA-B614-E9B94910E393}</a:tableStyleId>
              </a:tblPr>
              <a:tblGrid>
                <a:gridCol w="1828800"/>
                <a:gridCol w="2209800"/>
                <a:gridCol w="1219200"/>
                <a:gridCol w="1143000"/>
                <a:gridCol w="1371600"/>
                <a:gridCol w="1143001"/>
              </a:tblGrid>
              <a:tr h="370840">
                <a:tc>
                  <a:txBody>
                    <a:bodyPr/>
                    <a:lstStyle/>
                    <a:p>
                      <a:pPr algn="ctr"/>
                      <a:endParaRPr lang="en-US" sz="28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smtClean="0"/>
                        <a:t>We need….</a:t>
                      </a:r>
                    </a:p>
                  </a:txBody>
                  <a:tcPr/>
                </a:tc>
                <a:tc>
                  <a:txBody>
                    <a:bodyPr/>
                    <a:lstStyle/>
                    <a:p>
                      <a:pPr algn="ctr"/>
                      <a:r>
                        <a:rPr lang="en-US" sz="2800" dirty="0" smtClean="0"/>
                        <a:t>A</a:t>
                      </a:r>
                      <a:endParaRPr lang="en-US" sz="2800" dirty="0"/>
                    </a:p>
                  </a:txBody>
                  <a:tcPr/>
                </a:tc>
                <a:tc>
                  <a:txBody>
                    <a:bodyPr/>
                    <a:lstStyle/>
                    <a:p>
                      <a:pPr algn="ctr"/>
                      <a:r>
                        <a:rPr lang="en-US" sz="2800" dirty="0" smtClean="0"/>
                        <a:t>B</a:t>
                      </a:r>
                      <a:endParaRPr lang="en-US" sz="2800" dirty="0"/>
                    </a:p>
                  </a:txBody>
                  <a:tcPr/>
                </a:tc>
                <a:tc>
                  <a:txBody>
                    <a:bodyPr/>
                    <a:lstStyle/>
                    <a:p>
                      <a:pPr algn="ctr"/>
                      <a:r>
                        <a:rPr lang="en-US" sz="2800" dirty="0" smtClean="0"/>
                        <a:t>C</a:t>
                      </a:r>
                      <a:endParaRPr lang="en-US" sz="2800" dirty="0"/>
                    </a:p>
                  </a:txBody>
                  <a:tcPr/>
                </a:tc>
                <a:tc>
                  <a:txBody>
                    <a:bodyPr/>
                    <a:lstStyle/>
                    <a:p>
                      <a:pPr algn="ctr"/>
                      <a:r>
                        <a:rPr lang="en-US" sz="2800" dirty="0" smtClean="0"/>
                        <a:t>D</a:t>
                      </a:r>
                      <a:endParaRPr lang="en-US" sz="2800" dirty="0"/>
                    </a:p>
                  </a:txBody>
                  <a:tcPr/>
                </a:tc>
              </a:tr>
              <a:tr h="370840">
                <a:tc>
                  <a:txBody>
                    <a:bodyPr/>
                    <a:lstStyle/>
                    <a:p>
                      <a:r>
                        <a:rPr lang="en-US" sz="2800" b="1" dirty="0" smtClean="0"/>
                        <a:t>Energy</a:t>
                      </a:r>
                    </a:p>
                    <a:p>
                      <a:r>
                        <a:rPr lang="en-US" sz="2800" b="1" dirty="0" smtClean="0"/>
                        <a:t>(Kcal)</a:t>
                      </a:r>
                      <a:endParaRPr lang="en-US" sz="2800" b="1" dirty="0"/>
                    </a:p>
                  </a:txBody>
                  <a:tcPr/>
                </a:tc>
                <a:tc>
                  <a:txBody>
                    <a:bodyPr/>
                    <a:lstStyle/>
                    <a:p>
                      <a:pPr algn="ctr"/>
                      <a:r>
                        <a:rPr lang="en-US" sz="2800" b="1" dirty="0" smtClean="0">
                          <a:solidFill>
                            <a:srgbClr val="C00000"/>
                          </a:solidFill>
                        </a:rPr>
                        <a:t>1,250 – 1,750 </a:t>
                      </a:r>
                    </a:p>
                  </a:txBody>
                  <a:tcPr/>
                </a:tc>
                <a:tc>
                  <a:txBody>
                    <a:bodyPr/>
                    <a:lstStyle/>
                    <a:p>
                      <a:pPr algn="ctr"/>
                      <a:r>
                        <a:rPr lang="en-US" sz="2800" b="1" dirty="0" smtClean="0"/>
                        <a:t>2,400</a:t>
                      </a:r>
                      <a:r>
                        <a:rPr lang="en-US" sz="2800" b="1" baseline="0" dirty="0" smtClean="0"/>
                        <a:t> </a:t>
                      </a:r>
                      <a:endParaRPr lang="en-US" sz="2800" b="1" dirty="0"/>
                    </a:p>
                  </a:txBody>
                  <a:tcPr/>
                </a:tc>
                <a:tc>
                  <a:txBody>
                    <a:bodyPr/>
                    <a:lstStyle/>
                    <a:p>
                      <a:pPr algn="ctr"/>
                      <a:r>
                        <a:rPr lang="en-US" sz="2800" b="1" dirty="0" smtClean="0">
                          <a:solidFill>
                            <a:schemeClr val="tx1"/>
                          </a:solidFill>
                        </a:rPr>
                        <a:t>1,800 </a:t>
                      </a:r>
                      <a:endParaRPr lang="en-US" sz="2800" b="1" dirty="0">
                        <a:solidFill>
                          <a:schemeClr val="tx1"/>
                        </a:solidFill>
                      </a:endParaRPr>
                    </a:p>
                  </a:txBody>
                  <a:tcPr/>
                </a:tc>
                <a:tc>
                  <a:txBody>
                    <a:bodyPr/>
                    <a:lstStyle/>
                    <a:p>
                      <a:pPr algn="ctr"/>
                      <a:r>
                        <a:rPr lang="en-US" sz="2800" b="1" dirty="0" smtClean="0"/>
                        <a:t>1,000 </a:t>
                      </a:r>
                      <a:endParaRPr lang="en-US" sz="2800" b="1" dirty="0"/>
                    </a:p>
                  </a:txBody>
                  <a:tcPr/>
                </a:tc>
                <a:tc>
                  <a:txBody>
                    <a:bodyPr/>
                    <a:lstStyle/>
                    <a:p>
                      <a:pPr algn="ctr"/>
                      <a:r>
                        <a:rPr lang="en-US" sz="2800" b="1" dirty="0" smtClean="0">
                          <a:solidFill>
                            <a:srgbClr val="0000FF"/>
                          </a:solidFill>
                        </a:rPr>
                        <a:t>2,200</a:t>
                      </a:r>
                      <a:r>
                        <a:rPr lang="en-US" sz="2800" b="1" baseline="0" dirty="0" smtClean="0">
                          <a:solidFill>
                            <a:srgbClr val="0000FF"/>
                          </a:solidFill>
                        </a:rPr>
                        <a:t> </a:t>
                      </a:r>
                      <a:endParaRPr lang="en-US" sz="2800" b="1" dirty="0">
                        <a:solidFill>
                          <a:srgbClr val="0000FF"/>
                        </a:solidFill>
                      </a:endParaRPr>
                    </a:p>
                  </a:txBody>
                  <a:tcPr/>
                </a:tc>
              </a:tr>
              <a:tr h="370840">
                <a:tc>
                  <a:txBody>
                    <a:bodyPr/>
                    <a:lstStyle/>
                    <a:p>
                      <a:r>
                        <a:rPr lang="en-US" sz="2800" b="1" dirty="0" smtClean="0"/>
                        <a:t>Protein (g)</a:t>
                      </a:r>
                      <a:endParaRPr lang="en-US" sz="2800" b="1" dirty="0"/>
                    </a:p>
                  </a:txBody>
                  <a:tcPr/>
                </a:tc>
                <a:tc>
                  <a:txBody>
                    <a:bodyPr/>
                    <a:lstStyle/>
                    <a:p>
                      <a:pPr algn="ctr"/>
                      <a:r>
                        <a:rPr lang="en-US" sz="2800" b="1" dirty="0" smtClean="0">
                          <a:solidFill>
                            <a:srgbClr val="C00000"/>
                          </a:solidFill>
                        </a:rPr>
                        <a:t>60-75 </a:t>
                      </a:r>
                      <a:endParaRPr lang="en-US" sz="2800" b="1" dirty="0">
                        <a:solidFill>
                          <a:srgbClr val="C00000"/>
                        </a:solidFill>
                      </a:endParaRPr>
                    </a:p>
                  </a:txBody>
                  <a:tcPr/>
                </a:tc>
                <a:tc>
                  <a:txBody>
                    <a:bodyPr/>
                    <a:lstStyle/>
                    <a:p>
                      <a:pPr algn="ctr"/>
                      <a:r>
                        <a:rPr lang="en-US" sz="2800" b="1" dirty="0" smtClean="0"/>
                        <a:t>80 </a:t>
                      </a:r>
                      <a:endParaRPr lang="en-US" sz="2800" b="1" dirty="0"/>
                    </a:p>
                  </a:txBody>
                  <a:tcPr/>
                </a:tc>
                <a:tc>
                  <a:txBody>
                    <a:bodyPr/>
                    <a:lstStyle/>
                    <a:p>
                      <a:pPr algn="ctr"/>
                      <a:r>
                        <a:rPr lang="en-US" sz="2800" b="1" dirty="0" smtClean="0">
                          <a:solidFill>
                            <a:schemeClr val="tx1"/>
                          </a:solidFill>
                        </a:rPr>
                        <a:t>60 </a:t>
                      </a:r>
                      <a:endParaRPr lang="en-US" sz="2800" b="1" dirty="0">
                        <a:solidFill>
                          <a:schemeClr val="tx1"/>
                        </a:solidFill>
                      </a:endParaRPr>
                    </a:p>
                  </a:txBody>
                  <a:tcPr/>
                </a:tc>
                <a:tc>
                  <a:txBody>
                    <a:bodyPr/>
                    <a:lstStyle/>
                    <a:p>
                      <a:pPr algn="ctr"/>
                      <a:r>
                        <a:rPr lang="en-US" sz="2800" b="1" dirty="0" smtClean="0"/>
                        <a:t>46 </a:t>
                      </a:r>
                      <a:endParaRPr lang="en-US" sz="2800" b="1" dirty="0"/>
                    </a:p>
                  </a:txBody>
                  <a:tcPr/>
                </a:tc>
                <a:tc>
                  <a:txBody>
                    <a:bodyPr/>
                    <a:lstStyle/>
                    <a:p>
                      <a:pPr algn="ctr"/>
                      <a:r>
                        <a:rPr lang="en-US" sz="2800" b="1" dirty="0" smtClean="0">
                          <a:solidFill>
                            <a:srgbClr val="0000FF"/>
                          </a:solidFill>
                        </a:rPr>
                        <a:t>100 </a:t>
                      </a:r>
                      <a:endParaRPr lang="en-US" sz="2800" b="1" dirty="0">
                        <a:solidFill>
                          <a:srgbClr val="0000FF"/>
                        </a:solidFill>
                      </a:endParaRPr>
                    </a:p>
                  </a:txBody>
                  <a:tcPr/>
                </a:tc>
              </a:tr>
              <a:tr h="370840">
                <a:tc>
                  <a:txBody>
                    <a:bodyPr/>
                    <a:lstStyle/>
                    <a:p>
                      <a:r>
                        <a:rPr lang="en-US" sz="2800" b="1" dirty="0" smtClean="0"/>
                        <a:t>Fluid (mL)</a:t>
                      </a:r>
                      <a:endParaRPr lang="en-US" sz="2800" b="1" dirty="0"/>
                    </a:p>
                  </a:txBody>
                  <a:tcPr/>
                </a:tc>
                <a:tc>
                  <a:txBody>
                    <a:bodyPr/>
                    <a:lstStyle/>
                    <a:p>
                      <a:pPr algn="ctr"/>
                      <a:r>
                        <a:rPr lang="en-US" sz="2800" b="1" dirty="0" smtClean="0">
                          <a:solidFill>
                            <a:srgbClr val="C00000"/>
                          </a:solidFill>
                        </a:rPr>
                        <a:t>1,250 – 1,750</a:t>
                      </a:r>
                      <a:endParaRPr lang="en-US" sz="2800" b="1" dirty="0">
                        <a:solidFill>
                          <a:srgbClr val="C00000"/>
                        </a:solidFill>
                      </a:endParaRPr>
                    </a:p>
                  </a:txBody>
                  <a:tcPr/>
                </a:tc>
                <a:tc>
                  <a:txBody>
                    <a:bodyPr/>
                    <a:lstStyle/>
                    <a:p>
                      <a:pPr algn="ctr"/>
                      <a:r>
                        <a:rPr lang="en-US" sz="2800" b="1" dirty="0" smtClean="0"/>
                        <a:t>2,000</a:t>
                      </a:r>
                      <a:r>
                        <a:rPr lang="en-US" sz="2800" b="1" baseline="0" dirty="0" smtClean="0"/>
                        <a:t> </a:t>
                      </a:r>
                      <a:endParaRPr lang="en-US" sz="2800" b="1" dirty="0"/>
                    </a:p>
                  </a:txBody>
                  <a:tcPr/>
                </a:tc>
                <a:tc>
                  <a:txBody>
                    <a:bodyPr/>
                    <a:lstStyle/>
                    <a:p>
                      <a:pPr algn="ctr"/>
                      <a:r>
                        <a:rPr lang="en-US" sz="2800" b="1" dirty="0" smtClean="0">
                          <a:solidFill>
                            <a:schemeClr val="tx1"/>
                          </a:solidFill>
                        </a:rPr>
                        <a:t>1,500 </a:t>
                      </a:r>
                      <a:endParaRPr lang="en-US" sz="2800" b="1" dirty="0">
                        <a:solidFill>
                          <a:schemeClr val="tx1"/>
                        </a:solidFill>
                      </a:endParaRPr>
                    </a:p>
                  </a:txBody>
                  <a:tcPr/>
                </a:tc>
                <a:tc>
                  <a:txBody>
                    <a:bodyPr/>
                    <a:lstStyle/>
                    <a:p>
                      <a:pPr algn="ctr"/>
                      <a:r>
                        <a:rPr lang="en-US" sz="2800" b="1" dirty="0" smtClean="0"/>
                        <a:t>1,500</a:t>
                      </a:r>
                      <a:endParaRPr lang="en-US" sz="2800" b="1" dirty="0"/>
                    </a:p>
                  </a:txBody>
                  <a:tcPr/>
                </a:tc>
                <a:tc>
                  <a:txBody>
                    <a:bodyPr/>
                    <a:lstStyle/>
                    <a:p>
                      <a:pPr algn="ctr"/>
                      <a:r>
                        <a:rPr lang="en-US" sz="2800" b="1" dirty="0" smtClean="0">
                          <a:solidFill>
                            <a:srgbClr val="0000FF"/>
                          </a:solidFill>
                        </a:rPr>
                        <a:t>2,000</a:t>
                      </a:r>
                      <a:r>
                        <a:rPr lang="en-US" sz="2800" b="1" baseline="0" dirty="0" smtClean="0">
                          <a:solidFill>
                            <a:srgbClr val="0000FF"/>
                          </a:solidFill>
                        </a:rPr>
                        <a:t> </a:t>
                      </a:r>
                      <a:endParaRPr lang="en-US" sz="2800" b="1" dirty="0">
                        <a:solidFill>
                          <a:srgbClr val="0000FF"/>
                        </a:solidFill>
                      </a:endParaRPr>
                    </a:p>
                  </a:txBody>
                  <a:tcPr/>
                </a:tc>
              </a:tr>
              <a:tr h="370840">
                <a:tc>
                  <a:txBody>
                    <a:bodyPr/>
                    <a:lstStyle/>
                    <a:p>
                      <a:r>
                        <a:rPr lang="en-US" sz="2800" b="1" dirty="0" err="1" smtClean="0"/>
                        <a:t>Osmolarity</a:t>
                      </a:r>
                      <a:endParaRPr lang="en-US" sz="2800" b="1" dirty="0" smtClean="0"/>
                    </a:p>
                    <a:p>
                      <a:r>
                        <a:rPr lang="en-US" sz="2800" b="1" dirty="0" smtClean="0"/>
                        <a:t>(</a:t>
                      </a:r>
                      <a:r>
                        <a:rPr lang="en-US" sz="2800" b="1" dirty="0" err="1" smtClean="0"/>
                        <a:t>mOsm</a:t>
                      </a:r>
                      <a:r>
                        <a:rPr lang="en-US" sz="2800" b="1" dirty="0" smtClean="0"/>
                        <a:t>/L)</a:t>
                      </a:r>
                      <a:endParaRPr lang="en-US" sz="2800" b="1" dirty="0"/>
                    </a:p>
                  </a:txBody>
                  <a:tcPr/>
                </a:tc>
                <a:tc>
                  <a:txBody>
                    <a:bodyPr/>
                    <a:lstStyle/>
                    <a:p>
                      <a:pPr algn="ctr"/>
                      <a:r>
                        <a:rPr lang="en-US" sz="2800" b="1" dirty="0" smtClean="0">
                          <a:solidFill>
                            <a:srgbClr val="C00000"/>
                          </a:solidFill>
                        </a:rPr>
                        <a:t>Peripheral or</a:t>
                      </a:r>
                    </a:p>
                    <a:p>
                      <a:pPr algn="ctr"/>
                      <a:r>
                        <a:rPr lang="en-US" sz="2800" b="1" dirty="0" smtClean="0">
                          <a:solidFill>
                            <a:srgbClr val="C00000"/>
                          </a:solidFill>
                        </a:rPr>
                        <a:t>Central ??</a:t>
                      </a:r>
                    </a:p>
                  </a:txBody>
                  <a:tcPr/>
                </a:tc>
                <a:tc>
                  <a:txBody>
                    <a:bodyPr/>
                    <a:lstStyle/>
                    <a:p>
                      <a:pPr algn="ctr"/>
                      <a:r>
                        <a:rPr lang="en-US" sz="2800" b="1" dirty="0" smtClean="0"/>
                        <a:t>1,450</a:t>
                      </a:r>
                      <a:endParaRPr lang="en-US" sz="2800" b="1" dirty="0"/>
                    </a:p>
                  </a:txBody>
                  <a:tcPr/>
                </a:tc>
                <a:tc>
                  <a:txBody>
                    <a:bodyPr/>
                    <a:lstStyle/>
                    <a:p>
                      <a:pPr algn="ctr"/>
                      <a:r>
                        <a:rPr lang="en-US" sz="2800" b="1" dirty="0" smtClean="0">
                          <a:solidFill>
                            <a:schemeClr val="tx1"/>
                          </a:solidFill>
                        </a:rPr>
                        <a:t>1,450</a:t>
                      </a:r>
                      <a:endParaRPr lang="en-US" sz="2800" b="1" dirty="0">
                        <a:solidFill>
                          <a:schemeClr val="tx1"/>
                        </a:solidFill>
                      </a:endParaRPr>
                    </a:p>
                  </a:txBody>
                  <a:tcPr/>
                </a:tc>
                <a:tc>
                  <a:txBody>
                    <a:bodyPr/>
                    <a:lstStyle/>
                    <a:p>
                      <a:pPr algn="ctr"/>
                      <a:r>
                        <a:rPr lang="en-US" sz="2800" b="1" dirty="0" smtClean="0"/>
                        <a:t>850</a:t>
                      </a:r>
                      <a:endParaRPr lang="en-US" sz="2800" b="1" dirty="0"/>
                    </a:p>
                  </a:txBody>
                  <a:tcPr/>
                </a:tc>
                <a:tc>
                  <a:txBody>
                    <a:bodyPr/>
                    <a:lstStyle/>
                    <a:p>
                      <a:pPr algn="ctr"/>
                      <a:r>
                        <a:rPr lang="en-US" sz="2800" b="1" dirty="0" smtClean="0">
                          <a:solidFill>
                            <a:srgbClr val="0000FF"/>
                          </a:solidFill>
                        </a:rPr>
                        <a:t>1,500</a:t>
                      </a:r>
                      <a:endParaRPr lang="en-US" sz="2800" b="1" dirty="0">
                        <a:solidFill>
                          <a:srgbClr val="0000FF"/>
                        </a:solidFill>
                      </a:endParaRPr>
                    </a:p>
                  </a:txBody>
                  <a:tcPr/>
                </a:tc>
              </a:tr>
            </a:tbl>
          </a:graphicData>
        </a:graphic>
      </p:graphicFrame>
    </p:spTree>
    <p:extLst>
      <p:ext uri="{BB962C8B-B14F-4D97-AF65-F5344CB8AC3E}">
        <p14:creationId xmlns:p14="http://schemas.microsoft.com/office/powerpoint/2010/main" val="283530268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76199"/>
            <a:ext cx="7467600" cy="858754"/>
          </a:xfrm>
        </p:spPr>
        <p:txBody>
          <a:bodyPr>
            <a:normAutofit/>
          </a:bodyPr>
          <a:lstStyle/>
          <a:p>
            <a:pPr algn="ctr"/>
            <a:r>
              <a:rPr lang="en-US" b="1" dirty="0" smtClean="0"/>
              <a:t>Commercial PN formula</a:t>
            </a:r>
            <a:endParaRPr lang="en-US" b="1"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915231192"/>
              </p:ext>
            </p:extLst>
          </p:nvPr>
        </p:nvGraphicFramePr>
        <p:xfrm>
          <a:off x="76200" y="1127760"/>
          <a:ext cx="8915401" cy="3444240"/>
        </p:xfrm>
        <a:graphic>
          <a:graphicData uri="http://schemas.openxmlformats.org/drawingml/2006/table">
            <a:tbl>
              <a:tblPr firstRow="1" bandRow="1">
                <a:tableStyleId>{00A15C55-8517-42AA-B614-E9B94910E393}</a:tableStyleId>
              </a:tblPr>
              <a:tblGrid>
                <a:gridCol w="1828800"/>
                <a:gridCol w="2209800"/>
                <a:gridCol w="1219200"/>
                <a:gridCol w="1143000"/>
                <a:gridCol w="1371600"/>
                <a:gridCol w="1143001"/>
              </a:tblGrid>
              <a:tr h="370840">
                <a:tc>
                  <a:txBody>
                    <a:bodyPr/>
                    <a:lstStyle/>
                    <a:p>
                      <a:pPr algn="ctr"/>
                      <a:endParaRPr lang="en-US" sz="28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smtClean="0"/>
                        <a:t>We need….</a:t>
                      </a:r>
                    </a:p>
                  </a:txBody>
                  <a:tcPr/>
                </a:tc>
                <a:tc>
                  <a:txBody>
                    <a:bodyPr/>
                    <a:lstStyle/>
                    <a:p>
                      <a:pPr algn="ctr"/>
                      <a:r>
                        <a:rPr lang="en-US" sz="2800" dirty="0" smtClean="0"/>
                        <a:t>A</a:t>
                      </a:r>
                      <a:endParaRPr lang="en-US" sz="2800" dirty="0"/>
                    </a:p>
                  </a:txBody>
                  <a:tcPr/>
                </a:tc>
                <a:tc>
                  <a:txBody>
                    <a:bodyPr/>
                    <a:lstStyle/>
                    <a:p>
                      <a:pPr algn="ctr"/>
                      <a:r>
                        <a:rPr lang="en-US" sz="2800" dirty="0" smtClean="0"/>
                        <a:t>B</a:t>
                      </a:r>
                      <a:endParaRPr lang="en-US" sz="2800" dirty="0"/>
                    </a:p>
                  </a:txBody>
                  <a:tcPr/>
                </a:tc>
                <a:tc>
                  <a:txBody>
                    <a:bodyPr/>
                    <a:lstStyle/>
                    <a:p>
                      <a:pPr algn="ctr"/>
                      <a:r>
                        <a:rPr lang="en-US" sz="2800" dirty="0" smtClean="0"/>
                        <a:t>C</a:t>
                      </a:r>
                      <a:endParaRPr lang="en-US" sz="2800" dirty="0"/>
                    </a:p>
                  </a:txBody>
                  <a:tcPr/>
                </a:tc>
                <a:tc>
                  <a:txBody>
                    <a:bodyPr/>
                    <a:lstStyle/>
                    <a:p>
                      <a:pPr algn="ctr"/>
                      <a:r>
                        <a:rPr lang="en-US" sz="2800" dirty="0" smtClean="0"/>
                        <a:t>D</a:t>
                      </a:r>
                      <a:endParaRPr lang="en-US" sz="2800" dirty="0"/>
                    </a:p>
                  </a:txBody>
                  <a:tcPr/>
                </a:tc>
              </a:tr>
              <a:tr h="370840">
                <a:tc>
                  <a:txBody>
                    <a:bodyPr/>
                    <a:lstStyle/>
                    <a:p>
                      <a:r>
                        <a:rPr lang="en-US" sz="2800" b="1" dirty="0" smtClean="0"/>
                        <a:t>Energy</a:t>
                      </a:r>
                    </a:p>
                    <a:p>
                      <a:r>
                        <a:rPr lang="en-US" sz="2800" b="1" dirty="0" smtClean="0"/>
                        <a:t>(Kcal)</a:t>
                      </a:r>
                      <a:endParaRPr lang="en-US" sz="2800" b="1" dirty="0"/>
                    </a:p>
                  </a:txBody>
                  <a:tcPr/>
                </a:tc>
                <a:tc>
                  <a:txBody>
                    <a:bodyPr/>
                    <a:lstStyle/>
                    <a:p>
                      <a:pPr algn="ctr"/>
                      <a:r>
                        <a:rPr lang="en-US" sz="2800" b="1" dirty="0" smtClean="0">
                          <a:solidFill>
                            <a:srgbClr val="C00000"/>
                          </a:solidFill>
                        </a:rPr>
                        <a:t>1,250 – 1,750 </a:t>
                      </a:r>
                    </a:p>
                  </a:txBody>
                  <a:tcPr/>
                </a:tc>
                <a:tc>
                  <a:txBody>
                    <a:bodyPr/>
                    <a:lstStyle/>
                    <a:p>
                      <a:pPr algn="ctr"/>
                      <a:r>
                        <a:rPr lang="en-US" sz="2800" b="1" dirty="0" smtClean="0"/>
                        <a:t>2,400</a:t>
                      </a:r>
                      <a:r>
                        <a:rPr lang="en-US" sz="2800" b="1" baseline="0" dirty="0" smtClean="0"/>
                        <a:t> </a:t>
                      </a:r>
                      <a:endParaRPr lang="en-US" sz="2800" b="1" dirty="0"/>
                    </a:p>
                  </a:txBody>
                  <a:tcPr/>
                </a:tc>
                <a:tc>
                  <a:txBody>
                    <a:bodyPr/>
                    <a:lstStyle/>
                    <a:p>
                      <a:pPr algn="ctr"/>
                      <a:r>
                        <a:rPr lang="en-US" sz="2800" b="1" dirty="0" smtClean="0">
                          <a:solidFill>
                            <a:schemeClr val="tx1"/>
                          </a:solidFill>
                        </a:rPr>
                        <a:t>1,800 </a:t>
                      </a:r>
                      <a:endParaRPr lang="en-US" sz="2800" b="1" dirty="0">
                        <a:solidFill>
                          <a:schemeClr val="tx1"/>
                        </a:solidFill>
                      </a:endParaRPr>
                    </a:p>
                  </a:txBody>
                  <a:tcPr/>
                </a:tc>
                <a:tc>
                  <a:txBody>
                    <a:bodyPr/>
                    <a:lstStyle/>
                    <a:p>
                      <a:pPr algn="ctr"/>
                      <a:r>
                        <a:rPr lang="en-US" sz="2800" b="1" dirty="0" smtClean="0"/>
                        <a:t>1,000 </a:t>
                      </a:r>
                      <a:endParaRPr lang="en-US" sz="2800" b="1" dirty="0"/>
                    </a:p>
                  </a:txBody>
                  <a:tcPr/>
                </a:tc>
                <a:tc>
                  <a:txBody>
                    <a:bodyPr/>
                    <a:lstStyle/>
                    <a:p>
                      <a:pPr algn="ctr"/>
                      <a:r>
                        <a:rPr lang="en-US" sz="2800" b="1" dirty="0" smtClean="0"/>
                        <a:t>2,200</a:t>
                      </a:r>
                      <a:r>
                        <a:rPr lang="en-US" sz="2800" b="1" baseline="0" dirty="0" smtClean="0"/>
                        <a:t> </a:t>
                      </a:r>
                      <a:endParaRPr lang="en-US" sz="2800" b="1" dirty="0"/>
                    </a:p>
                  </a:txBody>
                  <a:tcPr/>
                </a:tc>
              </a:tr>
              <a:tr h="370840">
                <a:tc>
                  <a:txBody>
                    <a:bodyPr/>
                    <a:lstStyle/>
                    <a:p>
                      <a:r>
                        <a:rPr lang="en-US" sz="2800" b="1" dirty="0" smtClean="0"/>
                        <a:t>Protein (g)</a:t>
                      </a:r>
                      <a:endParaRPr lang="en-US" sz="2800" b="1" dirty="0"/>
                    </a:p>
                  </a:txBody>
                  <a:tcPr/>
                </a:tc>
                <a:tc>
                  <a:txBody>
                    <a:bodyPr/>
                    <a:lstStyle/>
                    <a:p>
                      <a:pPr algn="ctr"/>
                      <a:r>
                        <a:rPr lang="en-US" sz="2800" b="1" dirty="0" smtClean="0">
                          <a:solidFill>
                            <a:srgbClr val="C00000"/>
                          </a:solidFill>
                        </a:rPr>
                        <a:t>60-75 </a:t>
                      </a:r>
                      <a:endParaRPr lang="en-US" sz="2800" b="1" dirty="0">
                        <a:solidFill>
                          <a:srgbClr val="C00000"/>
                        </a:solidFill>
                      </a:endParaRPr>
                    </a:p>
                  </a:txBody>
                  <a:tcPr/>
                </a:tc>
                <a:tc>
                  <a:txBody>
                    <a:bodyPr/>
                    <a:lstStyle/>
                    <a:p>
                      <a:pPr algn="ctr"/>
                      <a:r>
                        <a:rPr lang="en-US" sz="2800" b="1" dirty="0" smtClean="0"/>
                        <a:t>80 </a:t>
                      </a:r>
                      <a:endParaRPr lang="en-US" sz="2800" b="1" dirty="0"/>
                    </a:p>
                  </a:txBody>
                  <a:tcPr/>
                </a:tc>
                <a:tc>
                  <a:txBody>
                    <a:bodyPr/>
                    <a:lstStyle/>
                    <a:p>
                      <a:pPr algn="ctr"/>
                      <a:r>
                        <a:rPr lang="en-US" sz="2800" b="1" dirty="0" smtClean="0">
                          <a:solidFill>
                            <a:schemeClr val="tx1"/>
                          </a:solidFill>
                        </a:rPr>
                        <a:t>60 </a:t>
                      </a:r>
                      <a:endParaRPr lang="en-US" sz="2800" b="1" dirty="0">
                        <a:solidFill>
                          <a:schemeClr val="tx1"/>
                        </a:solidFill>
                      </a:endParaRPr>
                    </a:p>
                  </a:txBody>
                  <a:tcPr/>
                </a:tc>
                <a:tc>
                  <a:txBody>
                    <a:bodyPr/>
                    <a:lstStyle/>
                    <a:p>
                      <a:pPr algn="ctr"/>
                      <a:r>
                        <a:rPr lang="en-US" sz="2800" b="1" dirty="0" smtClean="0"/>
                        <a:t>46 </a:t>
                      </a:r>
                      <a:endParaRPr lang="en-US" sz="2800" b="1" dirty="0"/>
                    </a:p>
                  </a:txBody>
                  <a:tcPr/>
                </a:tc>
                <a:tc>
                  <a:txBody>
                    <a:bodyPr/>
                    <a:lstStyle/>
                    <a:p>
                      <a:pPr algn="ctr"/>
                      <a:r>
                        <a:rPr lang="en-US" sz="2800" b="1" dirty="0" smtClean="0"/>
                        <a:t>100 </a:t>
                      </a:r>
                      <a:endParaRPr lang="en-US" sz="2800" b="1" dirty="0"/>
                    </a:p>
                  </a:txBody>
                  <a:tcPr/>
                </a:tc>
              </a:tr>
              <a:tr h="370840">
                <a:tc>
                  <a:txBody>
                    <a:bodyPr/>
                    <a:lstStyle/>
                    <a:p>
                      <a:r>
                        <a:rPr lang="en-US" sz="2800" b="1" dirty="0" smtClean="0"/>
                        <a:t>Fluid (mL)</a:t>
                      </a:r>
                      <a:endParaRPr lang="en-US" sz="2800" b="1" dirty="0"/>
                    </a:p>
                  </a:txBody>
                  <a:tcPr/>
                </a:tc>
                <a:tc>
                  <a:txBody>
                    <a:bodyPr/>
                    <a:lstStyle/>
                    <a:p>
                      <a:pPr algn="ctr"/>
                      <a:r>
                        <a:rPr lang="en-US" sz="2800" b="1" dirty="0" smtClean="0">
                          <a:solidFill>
                            <a:srgbClr val="C00000"/>
                          </a:solidFill>
                        </a:rPr>
                        <a:t>1,250 – 1,750</a:t>
                      </a:r>
                      <a:endParaRPr lang="en-US" sz="2800" b="1" dirty="0">
                        <a:solidFill>
                          <a:srgbClr val="C00000"/>
                        </a:solidFill>
                      </a:endParaRPr>
                    </a:p>
                  </a:txBody>
                  <a:tcPr/>
                </a:tc>
                <a:tc>
                  <a:txBody>
                    <a:bodyPr/>
                    <a:lstStyle/>
                    <a:p>
                      <a:pPr algn="ctr"/>
                      <a:r>
                        <a:rPr lang="en-US" sz="2800" b="1" dirty="0" smtClean="0"/>
                        <a:t>2,000</a:t>
                      </a:r>
                      <a:r>
                        <a:rPr lang="en-US" sz="2800" b="1" baseline="0" dirty="0" smtClean="0"/>
                        <a:t> </a:t>
                      </a:r>
                      <a:endParaRPr lang="en-US" sz="2800" b="1" dirty="0"/>
                    </a:p>
                  </a:txBody>
                  <a:tcPr/>
                </a:tc>
                <a:tc>
                  <a:txBody>
                    <a:bodyPr/>
                    <a:lstStyle/>
                    <a:p>
                      <a:pPr algn="ctr"/>
                      <a:r>
                        <a:rPr lang="en-US" sz="2800" b="1" dirty="0" smtClean="0">
                          <a:solidFill>
                            <a:schemeClr val="tx1"/>
                          </a:solidFill>
                        </a:rPr>
                        <a:t>1,500 </a:t>
                      </a:r>
                      <a:endParaRPr lang="en-US" sz="2800" b="1" dirty="0">
                        <a:solidFill>
                          <a:schemeClr val="tx1"/>
                        </a:solidFill>
                      </a:endParaRPr>
                    </a:p>
                  </a:txBody>
                  <a:tcPr/>
                </a:tc>
                <a:tc>
                  <a:txBody>
                    <a:bodyPr/>
                    <a:lstStyle/>
                    <a:p>
                      <a:pPr algn="ctr"/>
                      <a:r>
                        <a:rPr lang="en-US" sz="2800" b="1" dirty="0" smtClean="0"/>
                        <a:t>1,500</a:t>
                      </a:r>
                      <a:endParaRPr lang="en-US" sz="2800" b="1" dirty="0"/>
                    </a:p>
                  </a:txBody>
                  <a:tcPr/>
                </a:tc>
                <a:tc>
                  <a:txBody>
                    <a:bodyPr/>
                    <a:lstStyle/>
                    <a:p>
                      <a:pPr algn="ctr"/>
                      <a:r>
                        <a:rPr lang="en-US" sz="2800" b="1" dirty="0" smtClean="0"/>
                        <a:t>2,000</a:t>
                      </a:r>
                      <a:r>
                        <a:rPr lang="en-US" sz="2800" b="1" baseline="0" dirty="0" smtClean="0"/>
                        <a:t> </a:t>
                      </a:r>
                      <a:endParaRPr lang="en-US" sz="2800" b="1" dirty="0"/>
                    </a:p>
                  </a:txBody>
                  <a:tcPr/>
                </a:tc>
              </a:tr>
              <a:tr h="370840">
                <a:tc>
                  <a:txBody>
                    <a:bodyPr/>
                    <a:lstStyle/>
                    <a:p>
                      <a:r>
                        <a:rPr lang="en-US" sz="2800" b="1" dirty="0" err="1" smtClean="0"/>
                        <a:t>Osmolarity</a:t>
                      </a:r>
                      <a:endParaRPr lang="en-US" sz="2800" b="1" dirty="0" smtClean="0"/>
                    </a:p>
                    <a:p>
                      <a:r>
                        <a:rPr lang="en-US" sz="2800" b="1" dirty="0" smtClean="0"/>
                        <a:t>(</a:t>
                      </a:r>
                      <a:r>
                        <a:rPr lang="en-US" sz="2800" b="1" dirty="0" err="1" smtClean="0"/>
                        <a:t>mOsm</a:t>
                      </a:r>
                      <a:r>
                        <a:rPr lang="en-US" sz="2800" b="1" dirty="0" smtClean="0"/>
                        <a:t>/L)</a:t>
                      </a:r>
                      <a:endParaRPr lang="en-US" sz="2800" b="1" dirty="0"/>
                    </a:p>
                  </a:txBody>
                  <a:tcPr/>
                </a:tc>
                <a:tc>
                  <a:txBody>
                    <a:bodyPr/>
                    <a:lstStyle/>
                    <a:p>
                      <a:pPr algn="ctr"/>
                      <a:r>
                        <a:rPr lang="en-US" sz="2800" b="1" dirty="0" smtClean="0">
                          <a:solidFill>
                            <a:srgbClr val="C00000"/>
                          </a:solidFill>
                        </a:rPr>
                        <a:t>Peripheral or</a:t>
                      </a:r>
                    </a:p>
                    <a:p>
                      <a:pPr algn="ctr"/>
                      <a:r>
                        <a:rPr lang="en-US" sz="2800" b="1" dirty="0" smtClean="0">
                          <a:solidFill>
                            <a:srgbClr val="C00000"/>
                          </a:solidFill>
                        </a:rPr>
                        <a:t>Central ??</a:t>
                      </a:r>
                    </a:p>
                  </a:txBody>
                  <a:tcPr/>
                </a:tc>
                <a:tc>
                  <a:txBody>
                    <a:bodyPr/>
                    <a:lstStyle/>
                    <a:p>
                      <a:pPr algn="ctr"/>
                      <a:r>
                        <a:rPr lang="en-US" sz="2800" b="1" dirty="0" smtClean="0"/>
                        <a:t>1,450</a:t>
                      </a:r>
                      <a:endParaRPr lang="en-US" sz="2800" b="1" dirty="0"/>
                    </a:p>
                  </a:txBody>
                  <a:tcPr/>
                </a:tc>
                <a:tc>
                  <a:txBody>
                    <a:bodyPr/>
                    <a:lstStyle/>
                    <a:p>
                      <a:pPr algn="ctr"/>
                      <a:r>
                        <a:rPr lang="en-US" sz="2800" b="1" dirty="0" smtClean="0">
                          <a:solidFill>
                            <a:schemeClr val="tx1"/>
                          </a:solidFill>
                        </a:rPr>
                        <a:t>1,450</a:t>
                      </a:r>
                      <a:endParaRPr lang="en-US" sz="2800" b="1" dirty="0">
                        <a:solidFill>
                          <a:schemeClr val="tx1"/>
                        </a:solidFill>
                      </a:endParaRPr>
                    </a:p>
                  </a:txBody>
                  <a:tcPr/>
                </a:tc>
                <a:tc>
                  <a:txBody>
                    <a:bodyPr/>
                    <a:lstStyle/>
                    <a:p>
                      <a:pPr algn="ctr"/>
                      <a:r>
                        <a:rPr lang="en-US" sz="2800" b="1" dirty="0" smtClean="0"/>
                        <a:t>850</a:t>
                      </a:r>
                      <a:endParaRPr lang="en-US" sz="2800" b="1" dirty="0"/>
                    </a:p>
                  </a:txBody>
                  <a:tcPr/>
                </a:tc>
                <a:tc>
                  <a:txBody>
                    <a:bodyPr/>
                    <a:lstStyle/>
                    <a:p>
                      <a:pPr algn="ctr"/>
                      <a:r>
                        <a:rPr lang="en-US" sz="2800" b="1" dirty="0" smtClean="0"/>
                        <a:t>1,500</a:t>
                      </a:r>
                      <a:endParaRPr lang="en-US" sz="2800" b="1" dirty="0"/>
                    </a:p>
                  </a:txBody>
                  <a:tcPr/>
                </a:tc>
              </a:tr>
            </a:tbl>
          </a:graphicData>
        </a:graphic>
      </p:graphicFrame>
      <p:sp>
        <p:nvSpPr>
          <p:cNvPr id="4" name="Slide Number Placeholder 3"/>
          <p:cNvSpPr>
            <a:spLocks noGrp="1"/>
          </p:cNvSpPr>
          <p:nvPr>
            <p:ph type="sldNum" sz="quarter" idx="12"/>
          </p:nvPr>
        </p:nvSpPr>
        <p:spPr/>
        <p:txBody>
          <a:bodyPr/>
          <a:lstStyle/>
          <a:p>
            <a:fld id="{3F7EC1BB-3B74-414E-AEF6-730223DEF44C}" type="slidenum">
              <a:rPr lang="en-US" smtClean="0">
                <a:solidFill>
                  <a:srgbClr val="646B86">
                    <a:shade val="50000"/>
                  </a:srgbClr>
                </a:solidFill>
              </a:rPr>
              <a:pPr/>
              <a:t>41</a:t>
            </a:fld>
            <a:endParaRPr lang="en-US">
              <a:solidFill>
                <a:srgbClr val="646B86">
                  <a:shade val="50000"/>
                </a:srgbClr>
              </a:solidFill>
            </a:endParaRPr>
          </a:p>
        </p:txBody>
      </p:sp>
      <p:sp>
        <p:nvSpPr>
          <p:cNvPr id="6" name="TextBox 5"/>
          <p:cNvSpPr txBox="1"/>
          <p:nvPr/>
        </p:nvSpPr>
        <p:spPr>
          <a:xfrm>
            <a:off x="685800" y="4648200"/>
            <a:ext cx="8229600" cy="2160591"/>
          </a:xfrm>
          <a:prstGeom prst="rect">
            <a:avLst/>
          </a:prstGeom>
          <a:noFill/>
        </p:spPr>
        <p:txBody>
          <a:bodyPr wrap="square" rtlCol="0">
            <a:spAutoFit/>
          </a:bodyPr>
          <a:lstStyle/>
          <a:p>
            <a:pPr marL="285750" indent="-285750">
              <a:lnSpc>
                <a:spcPct val="120000"/>
              </a:lnSpc>
              <a:buFont typeface="Arial" pitchFamily="34" charset="0"/>
              <a:buChar char="•"/>
            </a:pPr>
            <a:r>
              <a:rPr lang="en-US" sz="2800" b="1" dirty="0" smtClean="0">
                <a:solidFill>
                  <a:prstClr val="black"/>
                </a:solidFill>
              </a:rPr>
              <a:t>A =   </a:t>
            </a:r>
            <a:r>
              <a:rPr lang="en-US" sz="2800" b="1" dirty="0" err="1" smtClean="0">
                <a:solidFill>
                  <a:prstClr val="black"/>
                </a:solidFill>
              </a:rPr>
              <a:t>OliClinomel</a:t>
            </a:r>
            <a:r>
              <a:rPr lang="en-US" sz="2800" b="1" dirty="0" smtClean="0">
                <a:solidFill>
                  <a:prstClr val="black"/>
                </a:solidFill>
              </a:rPr>
              <a:t> N7-100E 	</a:t>
            </a:r>
            <a:r>
              <a:rPr lang="en-US" sz="2800" b="1" dirty="0" smtClean="0">
                <a:solidFill>
                  <a:prstClr val="black"/>
                </a:solidFill>
                <a:sym typeface="Wingdings" pitchFamily="2" charset="2"/>
              </a:rPr>
              <a:t> </a:t>
            </a:r>
            <a:r>
              <a:rPr lang="en-US" sz="2800" b="1" dirty="0" smtClean="0">
                <a:solidFill>
                  <a:prstClr val="black"/>
                </a:solidFill>
              </a:rPr>
              <a:t>2 L</a:t>
            </a:r>
          </a:p>
          <a:p>
            <a:pPr marL="285750" indent="-285750">
              <a:lnSpc>
                <a:spcPct val="120000"/>
              </a:lnSpc>
              <a:buFont typeface="Arial" pitchFamily="34" charset="0"/>
              <a:buChar char="•"/>
            </a:pPr>
            <a:r>
              <a:rPr lang="en-US" sz="2800" b="1" dirty="0">
                <a:solidFill>
                  <a:prstClr val="black"/>
                </a:solidFill>
              </a:rPr>
              <a:t>B  </a:t>
            </a:r>
            <a:r>
              <a:rPr lang="en-US" sz="2800" b="1" dirty="0" smtClean="0">
                <a:solidFill>
                  <a:prstClr val="black"/>
                </a:solidFill>
              </a:rPr>
              <a:t>=  </a:t>
            </a:r>
            <a:r>
              <a:rPr lang="en-US" sz="2800" b="1" dirty="0" err="1" smtClean="0">
                <a:solidFill>
                  <a:prstClr val="black"/>
                </a:solidFill>
              </a:rPr>
              <a:t>OliClinomel</a:t>
            </a:r>
            <a:r>
              <a:rPr lang="en-US" sz="2800" b="1" dirty="0" smtClean="0">
                <a:solidFill>
                  <a:prstClr val="black"/>
                </a:solidFill>
              </a:rPr>
              <a:t> </a:t>
            </a:r>
            <a:r>
              <a:rPr lang="en-US" sz="2800" b="1" dirty="0">
                <a:solidFill>
                  <a:prstClr val="black"/>
                </a:solidFill>
              </a:rPr>
              <a:t>N7-100E </a:t>
            </a:r>
            <a:r>
              <a:rPr lang="en-US" sz="2800" b="1" dirty="0" smtClean="0">
                <a:solidFill>
                  <a:prstClr val="black"/>
                </a:solidFill>
              </a:rPr>
              <a:t>	</a:t>
            </a:r>
            <a:r>
              <a:rPr lang="en-US" sz="2800" b="1" dirty="0" smtClean="0">
                <a:solidFill>
                  <a:prstClr val="black"/>
                </a:solidFill>
                <a:sym typeface="Wingdings" pitchFamily="2" charset="2"/>
              </a:rPr>
              <a:t></a:t>
            </a:r>
            <a:r>
              <a:rPr lang="en-US" sz="2800" b="1" dirty="0" smtClean="0">
                <a:solidFill>
                  <a:prstClr val="black"/>
                </a:solidFill>
              </a:rPr>
              <a:t> 1.5 L </a:t>
            </a:r>
          </a:p>
          <a:p>
            <a:pPr marL="285750" indent="-285750">
              <a:lnSpc>
                <a:spcPct val="120000"/>
              </a:lnSpc>
              <a:buFont typeface="Arial" pitchFamily="34" charset="0"/>
              <a:buChar char="•"/>
            </a:pPr>
            <a:r>
              <a:rPr lang="en-US" sz="2800" b="1" dirty="0">
                <a:solidFill>
                  <a:prstClr val="black"/>
                </a:solidFill>
              </a:rPr>
              <a:t>C</a:t>
            </a:r>
            <a:r>
              <a:rPr lang="en-US" sz="2800" b="1" dirty="0" smtClean="0">
                <a:solidFill>
                  <a:prstClr val="black"/>
                </a:solidFill>
              </a:rPr>
              <a:t> =   </a:t>
            </a:r>
            <a:r>
              <a:rPr lang="en-US" sz="2800" b="1" dirty="0" err="1" smtClean="0">
                <a:solidFill>
                  <a:prstClr val="black"/>
                </a:solidFill>
              </a:rPr>
              <a:t>Smof</a:t>
            </a:r>
            <a:r>
              <a:rPr lang="en-US" sz="2800" b="1" dirty="0" smtClean="0">
                <a:solidFill>
                  <a:prstClr val="black"/>
                </a:solidFill>
              </a:rPr>
              <a:t> </a:t>
            </a:r>
            <a:r>
              <a:rPr lang="en-US" sz="2800" b="1" dirty="0" err="1" smtClean="0">
                <a:solidFill>
                  <a:prstClr val="black"/>
                </a:solidFill>
              </a:rPr>
              <a:t>Kabiven</a:t>
            </a:r>
            <a:r>
              <a:rPr lang="en-US" sz="2800" b="1" dirty="0" smtClean="0">
                <a:solidFill>
                  <a:prstClr val="black"/>
                </a:solidFill>
              </a:rPr>
              <a:t> peripheral </a:t>
            </a:r>
            <a:r>
              <a:rPr lang="en-US" sz="2800" b="1" dirty="0" smtClean="0">
                <a:solidFill>
                  <a:prstClr val="black"/>
                </a:solidFill>
                <a:sym typeface="Wingdings" pitchFamily="2" charset="2"/>
              </a:rPr>
              <a:t> 1,400 Kcal, </a:t>
            </a:r>
            <a:r>
              <a:rPr lang="en-US" sz="2800" b="1" dirty="0" smtClean="0">
                <a:solidFill>
                  <a:prstClr val="black"/>
                </a:solidFill>
              </a:rPr>
              <a:t>2L</a:t>
            </a:r>
          </a:p>
          <a:p>
            <a:pPr marL="285750" indent="-285750">
              <a:lnSpc>
                <a:spcPct val="120000"/>
              </a:lnSpc>
              <a:buFont typeface="Arial" pitchFamily="34" charset="0"/>
              <a:buChar char="•"/>
            </a:pPr>
            <a:r>
              <a:rPr lang="en-US" sz="2800" b="1" dirty="0" smtClean="0">
                <a:solidFill>
                  <a:prstClr val="black"/>
                </a:solidFill>
              </a:rPr>
              <a:t>C =   </a:t>
            </a:r>
            <a:r>
              <a:rPr lang="en-US" sz="2800" b="1" dirty="0" err="1" smtClean="0">
                <a:solidFill>
                  <a:prstClr val="black"/>
                </a:solidFill>
              </a:rPr>
              <a:t>Smof</a:t>
            </a:r>
            <a:r>
              <a:rPr lang="en-US" sz="2800" b="1" dirty="0" smtClean="0">
                <a:solidFill>
                  <a:prstClr val="black"/>
                </a:solidFill>
              </a:rPr>
              <a:t> </a:t>
            </a:r>
            <a:r>
              <a:rPr lang="en-US" sz="2800" b="1" dirty="0" err="1" smtClean="0">
                <a:solidFill>
                  <a:prstClr val="black"/>
                </a:solidFill>
              </a:rPr>
              <a:t>Kabiven</a:t>
            </a:r>
            <a:r>
              <a:rPr lang="en-US" sz="2800" b="1" dirty="0" smtClean="0">
                <a:solidFill>
                  <a:prstClr val="black"/>
                </a:solidFill>
              </a:rPr>
              <a:t> central 	 </a:t>
            </a:r>
            <a:r>
              <a:rPr lang="en-US" sz="2800" b="1" dirty="0" smtClean="0">
                <a:solidFill>
                  <a:prstClr val="black"/>
                </a:solidFill>
                <a:sym typeface="Wingdings" pitchFamily="2" charset="2"/>
              </a:rPr>
              <a:t>1,900 Kcal, 2 L</a:t>
            </a:r>
            <a:endParaRPr lang="en-US" sz="2800" b="1" dirty="0">
              <a:solidFill>
                <a:prstClr val="black"/>
              </a:solidFill>
            </a:endParaRPr>
          </a:p>
        </p:txBody>
      </p:sp>
      <p:sp>
        <p:nvSpPr>
          <p:cNvPr id="3" name="Rounded Rectangle 2"/>
          <p:cNvSpPr/>
          <p:nvPr/>
        </p:nvSpPr>
        <p:spPr>
          <a:xfrm>
            <a:off x="697832" y="4697409"/>
            <a:ext cx="7772400" cy="2160591"/>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Oval 7"/>
          <p:cNvSpPr/>
          <p:nvPr/>
        </p:nvSpPr>
        <p:spPr>
          <a:xfrm>
            <a:off x="5562600" y="1066800"/>
            <a:ext cx="685800" cy="685800"/>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445631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grpId="0" nodeType="clickEffect">
                                  <p:stCondLst>
                                    <p:cond delay="0"/>
                                  </p:stCondLst>
                                  <p:childTnLst>
                                    <p:anim calcmode="lin" valueType="num">
                                      <p:cBhvr additive="base">
                                        <p:cTn id="11" dur="500"/>
                                        <p:tgtEl>
                                          <p:spTgt spid="3"/>
                                        </p:tgtEl>
                                        <p:attrNameLst>
                                          <p:attrName>ppt_x</p:attrName>
                                        </p:attrNameLst>
                                      </p:cBhvr>
                                      <p:tavLst>
                                        <p:tav tm="0">
                                          <p:val>
                                            <p:strVal val="ppt_x"/>
                                          </p:val>
                                        </p:tav>
                                        <p:tav tm="100000">
                                          <p:val>
                                            <p:strVal val="ppt_x"/>
                                          </p:val>
                                        </p:tav>
                                      </p:tavLst>
                                    </p:anim>
                                    <p:anim calcmode="lin" valueType="num">
                                      <p:cBhvr additive="base">
                                        <p:cTn id="12" dur="500"/>
                                        <p:tgtEl>
                                          <p:spTgt spid="3"/>
                                        </p:tgtEl>
                                        <p:attrNameLst>
                                          <p:attrName>ppt_y</p:attrName>
                                        </p:attrNameLst>
                                      </p:cBhvr>
                                      <p:tavLst>
                                        <p:tav tm="0">
                                          <p:val>
                                            <p:strVal val="ppt_y"/>
                                          </p:val>
                                        </p:tav>
                                        <p:tav tm="100000">
                                          <p:val>
                                            <p:strVal val="1+ppt_h/2"/>
                                          </p:val>
                                        </p:tav>
                                      </p:tavLst>
                                    </p:anim>
                                    <p:set>
                                      <p:cBhvr>
                                        <p:cTn id="13"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3F7EC1BB-3B74-414E-AEF6-730223DEF44C}" type="slidenum">
              <a:rPr lang="en-US" smtClean="0">
                <a:solidFill>
                  <a:srgbClr val="646B86">
                    <a:shade val="50000"/>
                  </a:srgbClr>
                </a:solidFill>
              </a:rPr>
              <a:pPr/>
              <a:t>42</a:t>
            </a:fld>
            <a:endParaRPr lang="en-US">
              <a:solidFill>
                <a:srgbClr val="646B86">
                  <a:shade val="50000"/>
                </a:srgbClr>
              </a:solidFill>
            </a:endParaRPr>
          </a:p>
        </p:txBody>
      </p:sp>
      <p:sp>
        <p:nvSpPr>
          <p:cNvPr id="7" name="Title 6"/>
          <p:cNvSpPr>
            <a:spLocks noGrp="1"/>
          </p:cNvSpPr>
          <p:nvPr>
            <p:ph type="title"/>
          </p:nvPr>
        </p:nvSpPr>
        <p:spPr>
          <a:xfrm>
            <a:off x="0" y="2362200"/>
            <a:ext cx="7114736" cy="1371600"/>
          </a:xfrm>
          <a:noFill/>
          <a:ln>
            <a:noFill/>
          </a:ln>
        </p:spPr>
        <p:txBody>
          <a:bodyPr>
            <a:noAutofit/>
          </a:bodyPr>
          <a:lstStyle/>
          <a:p>
            <a:pPr algn="ctr">
              <a:defRPr/>
            </a:pPr>
            <a:r>
              <a:rPr lang="en-US" sz="9600" i="1" dirty="0" smtClean="0">
                <a:ln w="5000" cmpd="sng">
                  <a:noFill/>
                  <a:prstDash val="solid"/>
                </a:ln>
                <a:solidFill>
                  <a:srgbClr val="FFFF00"/>
                </a:solidFill>
                <a:effectLst>
                  <a:outerShdw blurRad="38100" dist="38100" dir="2700000" algn="tl">
                    <a:srgbClr val="000000">
                      <a:alpha val="43137"/>
                    </a:srgbClr>
                  </a:outerShdw>
                </a:effectLst>
              </a:rPr>
              <a:t>QUESTIONS ??? </a:t>
            </a:r>
            <a:endParaRPr lang="en-US" sz="9600" i="1" dirty="0">
              <a:ln w="5000" cmpd="sng">
                <a:noFill/>
                <a:prstDash val="solid"/>
              </a:ln>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581072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4000"/>
            <a:ext cx="8991600" cy="912800"/>
          </a:xfrm>
          <a:solidFill>
            <a:schemeClr val="accent3">
              <a:lumMod val="60000"/>
              <a:lumOff val="40000"/>
            </a:schemeClr>
          </a:solidFill>
        </p:spPr>
        <p:txBody>
          <a:bodyPr>
            <a:noAutofit/>
          </a:bodyPr>
          <a:lstStyle/>
          <a:p>
            <a:pPr algn="ctr"/>
            <a:r>
              <a:rPr lang="en-US" sz="4800" b="1" dirty="0" smtClean="0"/>
              <a:t>Objectives of Nutritional Support</a:t>
            </a:r>
            <a:endParaRPr lang="en-US" sz="4800" b="1" dirty="0"/>
          </a:p>
        </p:txBody>
      </p:sp>
      <p:sp>
        <p:nvSpPr>
          <p:cNvPr id="3" name="Content Placeholder 2"/>
          <p:cNvSpPr>
            <a:spLocks noGrp="1"/>
          </p:cNvSpPr>
          <p:nvPr>
            <p:ph idx="1"/>
          </p:nvPr>
        </p:nvSpPr>
        <p:spPr>
          <a:xfrm>
            <a:off x="228600" y="1447800"/>
            <a:ext cx="8763000" cy="4876800"/>
          </a:xfrm>
        </p:spPr>
        <p:txBody>
          <a:bodyPr>
            <a:noAutofit/>
          </a:bodyPr>
          <a:lstStyle/>
          <a:p>
            <a:pPr marL="525780" indent="-457200">
              <a:lnSpc>
                <a:spcPct val="130000"/>
              </a:lnSpc>
              <a:buClrTx/>
              <a:buSzPct val="100000"/>
              <a:buFont typeface="+mj-lt"/>
              <a:buAutoNum type="arabicPeriod"/>
            </a:pPr>
            <a:r>
              <a:rPr lang="en-US" sz="3300" dirty="0"/>
              <a:t>To support the patient</a:t>
            </a:r>
            <a:r>
              <a:rPr lang="en-US" sz="3300" b="1" dirty="0">
                <a:solidFill>
                  <a:srgbClr val="C00000"/>
                </a:solidFill>
              </a:rPr>
              <a:t> during </a:t>
            </a:r>
            <a:r>
              <a:rPr lang="en-US" sz="3300" dirty="0"/>
              <a:t>the systemic response in inflammation, injury, or infection during an extended critical </a:t>
            </a:r>
            <a:r>
              <a:rPr lang="en-US" sz="3300" b="1" dirty="0">
                <a:solidFill>
                  <a:srgbClr val="C00000"/>
                </a:solidFill>
              </a:rPr>
              <a:t>illness</a:t>
            </a:r>
          </a:p>
          <a:p>
            <a:pPr marL="525780" indent="-457200">
              <a:lnSpc>
                <a:spcPct val="130000"/>
              </a:lnSpc>
              <a:buClrTx/>
              <a:buSzPct val="100000"/>
              <a:buFont typeface="+mj-lt"/>
              <a:buAutoNum type="arabicPeriod"/>
            </a:pPr>
            <a:r>
              <a:rPr lang="en-US" sz="3300" dirty="0" smtClean="0"/>
              <a:t>To provide adequate nutritional intake </a:t>
            </a:r>
            <a:r>
              <a:rPr lang="en-US" sz="3300" b="1" dirty="0" smtClean="0">
                <a:solidFill>
                  <a:srgbClr val="C00000"/>
                </a:solidFill>
              </a:rPr>
              <a:t>during</a:t>
            </a:r>
            <a:r>
              <a:rPr lang="en-US" sz="3300" dirty="0" smtClean="0">
                <a:solidFill>
                  <a:srgbClr val="006600"/>
                </a:solidFill>
              </a:rPr>
              <a:t> </a:t>
            </a:r>
            <a:r>
              <a:rPr lang="en-US" sz="3300" dirty="0" smtClean="0"/>
              <a:t>the </a:t>
            </a:r>
            <a:r>
              <a:rPr lang="en-US" sz="3300" b="1" dirty="0" smtClean="0">
                <a:solidFill>
                  <a:srgbClr val="C00000"/>
                </a:solidFill>
              </a:rPr>
              <a:t>recovery</a:t>
            </a:r>
            <a:r>
              <a:rPr lang="en-US" sz="3300" dirty="0" smtClean="0">
                <a:solidFill>
                  <a:srgbClr val="006600"/>
                </a:solidFill>
              </a:rPr>
              <a:t> </a:t>
            </a:r>
            <a:r>
              <a:rPr lang="en-US" sz="3300" dirty="0" smtClean="0"/>
              <a:t>phase of illness or injury</a:t>
            </a:r>
          </a:p>
          <a:p>
            <a:pPr marL="525780" indent="-457200">
              <a:lnSpc>
                <a:spcPct val="130000"/>
              </a:lnSpc>
              <a:buClrTx/>
              <a:buSzPct val="100000"/>
              <a:buFont typeface="+mj-lt"/>
              <a:buAutoNum type="arabicPeriod"/>
            </a:pPr>
            <a:r>
              <a:rPr lang="en-US" sz="3300" dirty="0" smtClean="0"/>
              <a:t>For patients with </a:t>
            </a:r>
            <a:r>
              <a:rPr lang="en-US" sz="3300" b="1" dirty="0" smtClean="0">
                <a:solidFill>
                  <a:srgbClr val="C00000"/>
                </a:solidFill>
              </a:rPr>
              <a:t>permanent loss of intestinal length or function</a:t>
            </a:r>
            <a:endParaRPr lang="en-US" sz="3300" b="1" dirty="0">
              <a:solidFill>
                <a:srgbClr val="C00000"/>
              </a:solidFill>
            </a:endParaRPr>
          </a:p>
        </p:txBody>
      </p:sp>
      <p:sp>
        <p:nvSpPr>
          <p:cNvPr id="5" name="Slide Number Placeholder 4"/>
          <p:cNvSpPr>
            <a:spLocks noGrp="1"/>
          </p:cNvSpPr>
          <p:nvPr>
            <p:ph type="sldNum" sz="quarter" idx="12"/>
          </p:nvPr>
        </p:nvSpPr>
        <p:spPr/>
        <p:txBody>
          <a:bodyPr/>
          <a:lstStyle/>
          <a:p>
            <a:fld id="{3F7EC1BB-3B74-414E-AEF6-730223DEF44C}" type="slidenum">
              <a:rPr lang="en-US" smtClean="0">
                <a:solidFill>
                  <a:prstClr val="black">
                    <a:tint val="75000"/>
                  </a:prstClr>
                </a:solidFill>
              </a:rPr>
              <a:pPr/>
              <a:t>5</a:t>
            </a:fld>
            <a:endParaRPr lang="en-US">
              <a:solidFill>
                <a:prstClr val="black">
                  <a:tint val="75000"/>
                </a:prstClr>
              </a:solidFill>
            </a:endParaRPr>
          </a:p>
        </p:txBody>
      </p:sp>
    </p:spTree>
    <p:extLst>
      <p:ext uri="{BB962C8B-B14F-4D97-AF65-F5344CB8AC3E}">
        <p14:creationId xmlns:p14="http://schemas.microsoft.com/office/powerpoint/2010/main" val="4035831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7488"/>
            <a:ext cx="8229600" cy="1257300"/>
          </a:xfrm>
          <a:solidFill>
            <a:schemeClr val="accent1">
              <a:lumMod val="50000"/>
            </a:schemeClr>
          </a:solidFill>
        </p:spPr>
        <p:txBody>
          <a:bodyPr>
            <a:normAutofit/>
          </a:bodyPr>
          <a:lstStyle/>
          <a:p>
            <a:r>
              <a:rPr lang="en-US" sz="7200" b="1" dirty="0" smtClean="0">
                <a:solidFill>
                  <a:schemeClr val="accent6">
                    <a:lumMod val="20000"/>
                    <a:lumOff val="80000"/>
                  </a:schemeClr>
                </a:solidFill>
                <a:effectLst>
                  <a:outerShdw blurRad="38100" dist="38100" dir="2700000" algn="tl">
                    <a:srgbClr val="000000">
                      <a:alpha val="43137"/>
                    </a:srgbClr>
                  </a:outerShdw>
                </a:effectLst>
              </a:rPr>
              <a:t>OUTLINE</a:t>
            </a:r>
            <a:endParaRPr lang="en-US" sz="7200" b="1" dirty="0">
              <a:solidFill>
                <a:schemeClr val="accent6">
                  <a:lumMod val="20000"/>
                  <a:lumOff val="80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81000" y="1600200"/>
            <a:ext cx="8610600" cy="5257800"/>
          </a:xfrm>
        </p:spPr>
        <p:txBody>
          <a:bodyPr>
            <a:noAutofit/>
          </a:bodyPr>
          <a:lstStyle/>
          <a:p>
            <a:pPr>
              <a:lnSpc>
                <a:spcPct val="150000"/>
              </a:lnSpc>
            </a:pPr>
            <a:r>
              <a:rPr lang="en-US" sz="4800" b="1" dirty="0" smtClean="0">
                <a:solidFill>
                  <a:schemeClr val="bg1">
                    <a:lumMod val="85000"/>
                  </a:schemeClr>
                </a:solidFill>
              </a:rPr>
              <a:t>Nutrition Support Overview</a:t>
            </a:r>
          </a:p>
          <a:p>
            <a:pPr>
              <a:lnSpc>
                <a:spcPct val="150000"/>
              </a:lnSpc>
            </a:pPr>
            <a:r>
              <a:rPr lang="en-US" sz="4800" b="1" dirty="0" smtClean="0"/>
              <a:t>Plan for Nutrition Intervention</a:t>
            </a:r>
          </a:p>
          <a:p>
            <a:pPr>
              <a:lnSpc>
                <a:spcPct val="150000"/>
              </a:lnSpc>
            </a:pPr>
            <a:r>
              <a:rPr lang="en-US" sz="4800" b="1" dirty="0" smtClean="0">
                <a:solidFill>
                  <a:schemeClr val="bg1">
                    <a:lumMod val="85000"/>
                  </a:schemeClr>
                </a:solidFill>
              </a:rPr>
              <a:t>Parenteral Nutrition (PN)</a:t>
            </a:r>
          </a:p>
          <a:p>
            <a:pPr>
              <a:lnSpc>
                <a:spcPct val="150000"/>
              </a:lnSpc>
            </a:pPr>
            <a:r>
              <a:rPr lang="en-US" sz="4800" b="1" dirty="0" smtClean="0">
                <a:solidFill>
                  <a:schemeClr val="bg1">
                    <a:lumMod val="85000"/>
                  </a:schemeClr>
                </a:solidFill>
              </a:rPr>
              <a:t>Conclusions</a:t>
            </a:r>
          </a:p>
          <a:p>
            <a:pPr marL="0" indent="0">
              <a:lnSpc>
                <a:spcPct val="150000"/>
              </a:lnSpc>
              <a:buNone/>
            </a:pPr>
            <a:endParaRPr lang="en-US" sz="4800" b="1" dirty="0"/>
          </a:p>
        </p:txBody>
      </p:sp>
      <p:sp>
        <p:nvSpPr>
          <p:cNvPr id="4" name="Slide Number Placeholder 3"/>
          <p:cNvSpPr>
            <a:spLocks noGrp="1"/>
          </p:cNvSpPr>
          <p:nvPr>
            <p:ph type="sldNum" sz="quarter" idx="12"/>
          </p:nvPr>
        </p:nvSpPr>
        <p:spPr/>
        <p:txBody>
          <a:bodyPr/>
          <a:lstStyle/>
          <a:p>
            <a:fld id="{B46806E6-A5C1-4F20-B475-6F824C949B22}" type="slidenum">
              <a:rPr lang="en-US" smtClean="0">
                <a:solidFill>
                  <a:prstClr val="black">
                    <a:tint val="75000"/>
                  </a:prstClr>
                </a:solidFill>
              </a:rPr>
              <a:pPr/>
              <a:t>6</a:t>
            </a:fld>
            <a:endParaRPr lang="en-US">
              <a:solidFill>
                <a:prstClr val="black">
                  <a:tint val="75000"/>
                </a:prstClr>
              </a:solidFill>
            </a:endParaRPr>
          </a:p>
        </p:txBody>
      </p:sp>
    </p:spTree>
    <p:extLst>
      <p:ext uri="{BB962C8B-B14F-4D97-AF65-F5344CB8AC3E}">
        <p14:creationId xmlns:p14="http://schemas.microsoft.com/office/powerpoint/2010/main" val="3497678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encrypted-tbn3.gstatic.com/images?q=tbn:ANd9GcQ6KI_dU-zJgRS2z4aW2QMr06_vTiYfp2iZKnwvayyoSCH17r2ZxzHBBMA">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6913" y="2087881"/>
            <a:ext cx="2569272" cy="4693919"/>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xfrm>
            <a:off x="3217718" y="2362200"/>
            <a:ext cx="5469082" cy="2964646"/>
          </a:xfrm>
          <a:solidFill>
            <a:schemeClr val="tx2">
              <a:lumMod val="75000"/>
            </a:schemeClr>
          </a:solidFill>
        </p:spPr>
        <p:txBody>
          <a:bodyPr>
            <a:noAutofit/>
          </a:bodyPr>
          <a:lstStyle/>
          <a:p>
            <a:pPr algn="ctr"/>
            <a:r>
              <a:rPr lang="en-US" sz="6000" b="1" dirty="0" smtClean="0">
                <a:solidFill>
                  <a:srgbClr val="FFFF99"/>
                </a:solidFill>
              </a:rPr>
              <a:t>Plan for Nutritional Therapy</a:t>
            </a:r>
            <a:endParaRPr lang="en-US" sz="6000" b="1" dirty="0">
              <a:solidFill>
                <a:srgbClr val="FFFF99"/>
              </a:solidFill>
            </a:endParaRPr>
          </a:p>
        </p:txBody>
      </p:sp>
      <p:sp>
        <p:nvSpPr>
          <p:cNvPr id="3" name="Slide Number Placeholder 2"/>
          <p:cNvSpPr>
            <a:spLocks noGrp="1"/>
          </p:cNvSpPr>
          <p:nvPr>
            <p:ph type="sldNum" sz="quarter" idx="12"/>
          </p:nvPr>
        </p:nvSpPr>
        <p:spPr/>
        <p:txBody>
          <a:bodyPr/>
          <a:lstStyle/>
          <a:p>
            <a:fld id="{EBFBDBD6-4F61-42DC-81F6-9CB026BAF37A}" type="slidenum">
              <a:rPr lang="en-US" smtClean="0">
                <a:solidFill>
                  <a:prstClr val="black">
                    <a:tint val="75000"/>
                  </a:prstClr>
                </a:solidFill>
              </a:rPr>
              <a:pPr/>
              <a:t>7</a:t>
            </a:fld>
            <a:endParaRPr lang="en-US">
              <a:solidFill>
                <a:prstClr val="black">
                  <a:tint val="75000"/>
                </a:prstClr>
              </a:solidFill>
            </a:endParaRPr>
          </a:p>
        </p:txBody>
      </p:sp>
      <p:sp>
        <p:nvSpPr>
          <p:cNvPr id="5" name="TextBox 4"/>
          <p:cNvSpPr txBox="1"/>
          <p:nvPr/>
        </p:nvSpPr>
        <p:spPr>
          <a:xfrm>
            <a:off x="-228600" y="152400"/>
            <a:ext cx="9372601" cy="1938992"/>
          </a:xfrm>
          <a:prstGeom prst="rect">
            <a:avLst/>
          </a:prstGeom>
          <a:noFill/>
        </p:spPr>
        <p:txBody>
          <a:bodyPr wrap="square" rtlCol="0">
            <a:spAutoFit/>
          </a:bodyPr>
          <a:lstStyle/>
          <a:p>
            <a:pPr algn="ctr" defTabSz="914212"/>
            <a:r>
              <a:rPr lang="th-TH" sz="6000" b="1" dirty="0" smtClean="0">
                <a:solidFill>
                  <a:prstClr val="black"/>
                </a:solidFill>
                <a:cs typeface="Angsana New"/>
              </a:rPr>
              <a:t>สรุป</a:t>
            </a:r>
            <a:r>
              <a:rPr lang="en-US" sz="6000" b="1" dirty="0" smtClean="0">
                <a:solidFill>
                  <a:prstClr val="black"/>
                </a:solidFill>
              </a:rPr>
              <a:t>: </a:t>
            </a:r>
            <a:r>
              <a:rPr lang="th-TH" sz="6000" b="1" dirty="0" smtClean="0">
                <a:solidFill>
                  <a:prstClr val="black"/>
                </a:solidFill>
                <a:cs typeface="Angsana New"/>
              </a:rPr>
              <a:t>เมื่อคิดว่าผู้ป่วยมีหรือเสี่ยงต่อภาวะ </a:t>
            </a:r>
            <a:r>
              <a:rPr lang="en-US" sz="5400" b="1" dirty="0" smtClean="0">
                <a:solidFill>
                  <a:prstClr val="black"/>
                </a:solidFill>
              </a:rPr>
              <a:t>malnutrition</a:t>
            </a:r>
            <a:r>
              <a:rPr lang="en-US" sz="6000" b="1" dirty="0" smtClean="0">
                <a:solidFill>
                  <a:prstClr val="black"/>
                </a:solidFill>
              </a:rPr>
              <a:t> </a:t>
            </a:r>
            <a:r>
              <a:rPr lang="th-TH" sz="6000" b="1" dirty="0" smtClean="0">
                <a:solidFill>
                  <a:prstClr val="black"/>
                </a:solidFill>
              </a:rPr>
              <a:t>   </a:t>
            </a:r>
            <a:r>
              <a:rPr lang="th-TH" sz="6000" b="1" dirty="0" smtClean="0">
                <a:solidFill>
                  <a:prstClr val="black"/>
                </a:solidFill>
                <a:cs typeface="Angsana New"/>
              </a:rPr>
              <a:t>จะต้อง </a:t>
            </a:r>
            <a:r>
              <a:rPr lang="en-US" sz="6000" b="1" dirty="0" smtClean="0">
                <a:solidFill>
                  <a:prstClr val="black"/>
                </a:solidFill>
              </a:rPr>
              <a:t>…</a:t>
            </a:r>
            <a:endParaRPr lang="en-US" sz="6000" b="1" dirty="0">
              <a:solidFill>
                <a:prstClr val="black"/>
              </a:solidFill>
            </a:endParaRPr>
          </a:p>
        </p:txBody>
      </p:sp>
      <p:sp>
        <p:nvSpPr>
          <p:cNvPr id="8" name="TextBox 7"/>
          <p:cNvSpPr txBox="1"/>
          <p:nvPr/>
        </p:nvSpPr>
        <p:spPr>
          <a:xfrm>
            <a:off x="4648200" y="5486400"/>
            <a:ext cx="3974393" cy="1107996"/>
          </a:xfrm>
          <a:prstGeom prst="rect">
            <a:avLst/>
          </a:prstGeom>
          <a:noFill/>
        </p:spPr>
        <p:txBody>
          <a:bodyPr wrap="square" rtlCol="0">
            <a:spAutoFit/>
          </a:bodyPr>
          <a:lstStyle/>
          <a:p>
            <a:pPr algn="r"/>
            <a:r>
              <a:rPr lang="th-TH" sz="6600" b="1" dirty="0" smtClean="0">
                <a:solidFill>
                  <a:prstClr val="black"/>
                </a:solidFill>
                <a:cs typeface="Angsana New"/>
              </a:rPr>
              <a:t>......... เสมอ</a:t>
            </a:r>
            <a:endParaRPr lang="en-US" sz="6600" b="1" dirty="0">
              <a:solidFill>
                <a:prstClr val="black"/>
              </a:solidFill>
            </a:endParaRPr>
          </a:p>
        </p:txBody>
      </p:sp>
      <p:sp>
        <p:nvSpPr>
          <p:cNvPr id="9" name="Oval 8"/>
          <p:cNvSpPr/>
          <p:nvPr/>
        </p:nvSpPr>
        <p:spPr>
          <a:xfrm>
            <a:off x="1066800" y="1066800"/>
            <a:ext cx="4087091" cy="1061830"/>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6" name="Straight Connector 5"/>
          <p:cNvCxnSpPr/>
          <p:nvPr/>
        </p:nvCxnSpPr>
        <p:spPr>
          <a:xfrm>
            <a:off x="4648200" y="967944"/>
            <a:ext cx="2286000" cy="0"/>
          </a:xfrm>
          <a:prstGeom prst="line">
            <a:avLst/>
          </a:prstGeom>
          <a:ln w="889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69924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4371"/>
            <a:ext cx="9159498" cy="567771"/>
          </a:xfrm>
          <a:solidFill>
            <a:schemeClr val="tx1"/>
          </a:solidFill>
        </p:spPr>
        <p:txBody>
          <a:bodyPr>
            <a:noAutofit/>
          </a:bodyPr>
          <a:lstStyle/>
          <a:p>
            <a:pPr algn="ctr"/>
            <a:r>
              <a:rPr lang="en-US" sz="3600" b="1" dirty="0" smtClean="0">
                <a:solidFill>
                  <a:schemeClr val="bg1"/>
                </a:solidFill>
                <a:effectLst>
                  <a:outerShdw blurRad="38100" dist="38100" dir="2700000" algn="tl">
                    <a:srgbClr val="000000">
                      <a:alpha val="43137"/>
                    </a:srgbClr>
                  </a:outerShdw>
                </a:effectLst>
              </a:rPr>
              <a:t>Algorithm for Delivery of Nutrition Therapy</a:t>
            </a:r>
            <a:endParaRPr lang="en-US" sz="3600" b="1" dirty="0">
              <a:solidFill>
                <a:schemeClr val="bg1"/>
              </a:solidFill>
              <a:effectLst>
                <a:outerShdw blurRad="38100" dist="38100" dir="2700000" algn="tl">
                  <a:srgbClr val="000000">
                    <a:alpha val="43137"/>
                  </a:srgbClr>
                </a:outerShdw>
              </a:effectLst>
            </a:endParaRPr>
          </a:p>
        </p:txBody>
      </p:sp>
      <p:sp>
        <p:nvSpPr>
          <p:cNvPr id="4" name="TextBox 3"/>
          <p:cNvSpPr txBox="1"/>
          <p:nvPr/>
        </p:nvSpPr>
        <p:spPr>
          <a:xfrm>
            <a:off x="2971800" y="609600"/>
            <a:ext cx="2667000" cy="523220"/>
          </a:xfrm>
          <a:prstGeom prst="rect">
            <a:avLst/>
          </a:prstGeom>
          <a:solidFill>
            <a:schemeClr val="accent2">
              <a:lumMod val="40000"/>
              <a:lumOff val="60000"/>
            </a:schemeClr>
          </a:solidFill>
          <a:ln w="76200">
            <a:solidFill>
              <a:srgbClr val="C00000"/>
            </a:solidFill>
          </a:ln>
        </p:spPr>
        <p:txBody>
          <a:bodyPr wrap="square" rtlCol="0">
            <a:spAutoFit/>
          </a:bodyPr>
          <a:lstStyle/>
          <a:p>
            <a:pPr algn="ctr" defTabSz="914212"/>
            <a:r>
              <a:rPr lang="en-US" sz="2800" b="1" dirty="0" smtClean="0">
                <a:solidFill>
                  <a:prstClr val="black"/>
                </a:solidFill>
              </a:rPr>
              <a:t>Nutrition Screen</a:t>
            </a:r>
            <a:endParaRPr lang="en-US" sz="2800" b="1" dirty="0">
              <a:solidFill>
                <a:prstClr val="black"/>
              </a:solidFill>
            </a:endParaRPr>
          </a:p>
        </p:txBody>
      </p:sp>
      <p:sp>
        <p:nvSpPr>
          <p:cNvPr id="5" name="TextBox 4"/>
          <p:cNvSpPr txBox="1"/>
          <p:nvPr/>
        </p:nvSpPr>
        <p:spPr>
          <a:xfrm>
            <a:off x="4800600" y="1143000"/>
            <a:ext cx="2819400" cy="769441"/>
          </a:xfrm>
          <a:prstGeom prst="rect">
            <a:avLst/>
          </a:prstGeom>
          <a:noFill/>
        </p:spPr>
        <p:txBody>
          <a:bodyPr wrap="square" rtlCol="0">
            <a:spAutoFit/>
          </a:bodyPr>
          <a:lstStyle/>
          <a:p>
            <a:pPr algn="ctr" defTabSz="914212"/>
            <a:r>
              <a:rPr lang="en-US" sz="2200" b="1" dirty="0" smtClean="0">
                <a:solidFill>
                  <a:prstClr val="black"/>
                </a:solidFill>
              </a:rPr>
              <a:t>Risk or Presence </a:t>
            </a:r>
            <a:br>
              <a:rPr lang="en-US" sz="2200" b="1" dirty="0" smtClean="0">
                <a:solidFill>
                  <a:prstClr val="black"/>
                </a:solidFill>
              </a:rPr>
            </a:br>
            <a:r>
              <a:rPr lang="en-US" sz="2200" b="1" dirty="0" smtClean="0">
                <a:solidFill>
                  <a:prstClr val="black"/>
                </a:solidFill>
              </a:rPr>
              <a:t>of Malnutrition??</a:t>
            </a:r>
            <a:endParaRPr lang="en-US" sz="2200" b="1" dirty="0">
              <a:solidFill>
                <a:prstClr val="black"/>
              </a:solidFill>
            </a:endParaRPr>
          </a:p>
        </p:txBody>
      </p:sp>
      <p:sp>
        <p:nvSpPr>
          <p:cNvPr id="6" name="TextBox 5"/>
          <p:cNvSpPr txBox="1"/>
          <p:nvPr/>
        </p:nvSpPr>
        <p:spPr>
          <a:xfrm>
            <a:off x="1295400" y="2133600"/>
            <a:ext cx="2057400" cy="523220"/>
          </a:xfrm>
          <a:prstGeom prst="rect">
            <a:avLst/>
          </a:prstGeom>
          <a:solidFill>
            <a:schemeClr val="accent1">
              <a:lumMod val="40000"/>
              <a:lumOff val="60000"/>
            </a:schemeClr>
          </a:solidFill>
        </p:spPr>
        <p:txBody>
          <a:bodyPr wrap="square" rtlCol="0">
            <a:spAutoFit/>
          </a:bodyPr>
          <a:lstStyle/>
          <a:p>
            <a:pPr algn="ctr" defTabSz="914212"/>
            <a:r>
              <a:rPr lang="en-US" sz="2800" b="1" dirty="0" smtClean="0">
                <a:solidFill>
                  <a:srgbClr val="002060"/>
                </a:solidFill>
                <a:effectLst>
                  <a:outerShdw blurRad="38100" dist="38100" dir="2700000" algn="tl">
                    <a:srgbClr val="000000">
                      <a:alpha val="43137"/>
                    </a:srgbClr>
                  </a:outerShdw>
                </a:effectLst>
              </a:rPr>
              <a:t>Not-at-Risk</a:t>
            </a:r>
            <a:endParaRPr lang="en-US" sz="2800" b="1" dirty="0">
              <a:solidFill>
                <a:srgbClr val="002060"/>
              </a:solidFill>
              <a:effectLst>
                <a:outerShdw blurRad="38100" dist="38100" dir="2700000" algn="tl">
                  <a:srgbClr val="000000">
                    <a:alpha val="43137"/>
                  </a:srgbClr>
                </a:outerShdw>
              </a:effectLst>
            </a:endParaRPr>
          </a:p>
        </p:txBody>
      </p:sp>
      <p:sp>
        <p:nvSpPr>
          <p:cNvPr id="7" name="TextBox 6"/>
          <p:cNvSpPr txBox="1"/>
          <p:nvPr/>
        </p:nvSpPr>
        <p:spPr>
          <a:xfrm>
            <a:off x="152400" y="3365718"/>
            <a:ext cx="3048000" cy="1815882"/>
          </a:xfrm>
          <a:prstGeom prst="rect">
            <a:avLst/>
          </a:prstGeom>
          <a:noFill/>
          <a:ln w="50800">
            <a:solidFill>
              <a:srgbClr val="92D050"/>
            </a:solidFill>
          </a:ln>
        </p:spPr>
        <p:txBody>
          <a:bodyPr wrap="square" rtlCol="0">
            <a:spAutoFit/>
          </a:bodyPr>
          <a:lstStyle/>
          <a:p>
            <a:pPr defTabSz="914212"/>
            <a:r>
              <a:rPr lang="en-US" sz="2400" b="1" dirty="0" smtClean="0">
                <a:solidFill>
                  <a:prstClr val="black"/>
                </a:solidFill>
              </a:rPr>
              <a:t>Rescreen</a:t>
            </a:r>
            <a:r>
              <a:rPr lang="en-US" sz="2000" dirty="0" smtClean="0">
                <a:solidFill>
                  <a:prstClr val="black"/>
                </a:solidFill>
              </a:rPr>
              <a:t> at:</a:t>
            </a:r>
          </a:p>
          <a:p>
            <a:pPr marL="285750" indent="-285750" defTabSz="914212">
              <a:buFont typeface="Arial" pitchFamily="34" charset="0"/>
              <a:buChar char="•"/>
            </a:pPr>
            <a:r>
              <a:rPr lang="en-US" sz="2200" dirty="0" smtClean="0">
                <a:solidFill>
                  <a:prstClr val="black"/>
                </a:solidFill>
              </a:rPr>
              <a:t>Regularly specified intervals or</a:t>
            </a:r>
          </a:p>
          <a:p>
            <a:pPr marL="285750" indent="-285750" defTabSz="914212">
              <a:buFont typeface="Arial" pitchFamily="34" charset="0"/>
              <a:buChar char="•"/>
            </a:pPr>
            <a:r>
              <a:rPr lang="en-US" sz="2200" dirty="0" smtClean="0">
                <a:solidFill>
                  <a:prstClr val="black"/>
                </a:solidFill>
              </a:rPr>
              <a:t>When nutritional/</a:t>
            </a:r>
            <a:br>
              <a:rPr lang="en-US" sz="2200" dirty="0" smtClean="0">
                <a:solidFill>
                  <a:prstClr val="black"/>
                </a:solidFill>
              </a:rPr>
            </a:br>
            <a:r>
              <a:rPr lang="en-US" sz="2200" dirty="0" smtClean="0">
                <a:solidFill>
                  <a:prstClr val="black"/>
                </a:solidFill>
              </a:rPr>
              <a:t>clinical status changes</a:t>
            </a:r>
            <a:endParaRPr lang="en-US" sz="2200" dirty="0">
              <a:solidFill>
                <a:prstClr val="black"/>
              </a:solidFill>
            </a:endParaRPr>
          </a:p>
        </p:txBody>
      </p:sp>
      <p:sp>
        <p:nvSpPr>
          <p:cNvPr id="8" name="TextBox 7"/>
          <p:cNvSpPr txBox="1"/>
          <p:nvPr/>
        </p:nvSpPr>
        <p:spPr>
          <a:xfrm>
            <a:off x="3886200" y="2133600"/>
            <a:ext cx="3924300" cy="523220"/>
          </a:xfrm>
          <a:prstGeom prst="rect">
            <a:avLst/>
          </a:prstGeom>
          <a:solidFill>
            <a:schemeClr val="accent1">
              <a:lumMod val="40000"/>
              <a:lumOff val="60000"/>
            </a:schemeClr>
          </a:solidFill>
        </p:spPr>
        <p:txBody>
          <a:bodyPr wrap="square" rtlCol="0">
            <a:spAutoFit/>
          </a:bodyPr>
          <a:lstStyle/>
          <a:p>
            <a:pPr algn="ctr" defTabSz="914212"/>
            <a:r>
              <a:rPr lang="en-US" sz="2800" b="1" dirty="0" smtClean="0">
                <a:solidFill>
                  <a:srgbClr val="002060"/>
                </a:solidFill>
                <a:effectLst>
                  <a:outerShdw blurRad="38100" dist="38100" dir="2700000" algn="tl">
                    <a:srgbClr val="000000">
                      <a:alpha val="43137"/>
                    </a:srgbClr>
                  </a:outerShdw>
                </a:effectLst>
              </a:rPr>
              <a:t>At-Risk </a:t>
            </a:r>
            <a:r>
              <a:rPr lang="en-US" sz="2800" b="1" i="1" u="sng" dirty="0" smtClean="0">
                <a:solidFill>
                  <a:srgbClr val="002060"/>
                </a:solidFill>
              </a:rPr>
              <a:t>or</a:t>
            </a:r>
            <a:r>
              <a:rPr lang="en-US" sz="2800" b="1" dirty="0" smtClean="0">
                <a:solidFill>
                  <a:srgbClr val="002060"/>
                </a:solidFill>
                <a:effectLst>
                  <a:outerShdw blurRad="38100" dist="38100" dir="2700000" algn="tl">
                    <a:srgbClr val="000000">
                      <a:alpha val="43137"/>
                    </a:srgbClr>
                  </a:outerShdw>
                </a:effectLst>
              </a:rPr>
              <a:t> Malnourished</a:t>
            </a:r>
            <a:endParaRPr lang="en-US" sz="2800" b="1" dirty="0">
              <a:solidFill>
                <a:srgbClr val="002060"/>
              </a:solidFill>
              <a:effectLst>
                <a:outerShdw blurRad="38100" dist="38100" dir="2700000" algn="tl">
                  <a:srgbClr val="000000">
                    <a:alpha val="43137"/>
                  </a:srgbClr>
                </a:outerShdw>
              </a:effectLst>
            </a:endParaRPr>
          </a:p>
        </p:txBody>
      </p:sp>
      <p:sp>
        <p:nvSpPr>
          <p:cNvPr id="9" name="TextBox 8"/>
          <p:cNvSpPr txBox="1"/>
          <p:nvPr/>
        </p:nvSpPr>
        <p:spPr>
          <a:xfrm>
            <a:off x="4191000" y="3048000"/>
            <a:ext cx="3429000" cy="523220"/>
          </a:xfrm>
          <a:prstGeom prst="rect">
            <a:avLst/>
          </a:prstGeom>
          <a:solidFill>
            <a:schemeClr val="accent2">
              <a:lumMod val="40000"/>
              <a:lumOff val="60000"/>
            </a:schemeClr>
          </a:solidFill>
          <a:ln w="76200">
            <a:solidFill>
              <a:srgbClr val="C00000"/>
            </a:solidFill>
          </a:ln>
        </p:spPr>
        <p:txBody>
          <a:bodyPr wrap="square" rtlCol="0">
            <a:spAutoFit/>
          </a:bodyPr>
          <a:lstStyle/>
          <a:p>
            <a:pPr algn="ctr" defTabSz="914212"/>
            <a:r>
              <a:rPr lang="en-US" sz="2800" b="1" dirty="0" smtClean="0">
                <a:solidFill>
                  <a:prstClr val="black"/>
                </a:solidFill>
              </a:rPr>
              <a:t>Nutrition Assessment</a:t>
            </a:r>
            <a:endParaRPr lang="en-US" sz="2800" b="1" dirty="0">
              <a:solidFill>
                <a:prstClr val="black"/>
              </a:solidFill>
            </a:endParaRPr>
          </a:p>
        </p:txBody>
      </p:sp>
      <p:sp>
        <p:nvSpPr>
          <p:cNvPr id="10" name="TextBox 9"/>
          <p:cNvSpPr txBox="1"/>
          <p:nvPr/>
        </p:nvSpPr>
        <p:spPr>
          <a:xfrm>
            <a:off x="4343400" y="5029200"/>
            <a:ext cx="3083634" cy="523220"/>
          </a:xfrm>
          <a:prstGeom prst="rect">
            <a:avLst/>
          </a:prstGeom>
          <a:solidFill>
            <a:schemeClr val="accent2">
              <a:lumMod val="40000"/>
              <a:lumOff val="60000"/>
            </a:schemeClr>
          </a:solidFill>
          <a:ln w="76200">
            <a:solidFill>
              <a:srgbClr val="C00000"/>
            </a:solidFill>
          </a:ln>
        </p:spPr>
        <p:txBody>
          <a:bodyPr wrap="square" rtlCol="0">
            <a:spAutoFit/>
          </a:bodyPr>
          <a:lstStyle/>
          <a:p>
            <a:pPr algn="ctr" defTabSz="914212"/>
            <a:r>
              <a:rPr lang="en-US" sz="2800" b="1" dirty="0" smtClean="0">
                <a:solidFill>
                  <a:prstClr val="black"/>
                </a:solidFill>
              </a:rPr>
              <a:t>Nutrition Therapy</a:t>
            </a:r>
            <a:endParaRPr lang="en-US" sz="2800" b="1" dirty="0">
              <a:solidFill>
                <a:prstClr val="black"/>
              </a:solidFill>
            </a:endParaRPr>
          </a:p>
        </p:txBody>
      </p:sp>
      <p:sp>
        <p:nvSpPr>
          <p:cNvPr id="11" name="TextBox 10"/>
          <p:cNvSpPr txBox="1"/>
          <p:nvPr/>
        </p:nvSpPr>
        <p:spPr>
          <a:xfrm>
            <a:off x="4800600" y="5939135"/>
            <a:ext cx="2209800" cy="461665"/>
          </a:xfrm>
          <a:prstGeom prst="rect">
            <a:avLst/>
          </a:prstGeom>
          <a:noFill/>
          <a:ln w="50800">
            <a:solidFill>
              <a:srgbClr val="92D050"/>
            </a:solidFill>
          </a:ln>
        </p:spPr>
        <p:txBody>
          <a:bodyPr wrap="square" rtlCol="0">
            <a:spAutoFit/>
          </a:bodyPr>
          <a:lstStyle/>
          <a:p>
            <a:pPr algn="ctr" defTabSz="914212"/>
            <a:r>
              <a:rPr lang="en-US" sz="2400" b="1" dirty="0" smtClean="0">
                <a:solidFill>
                  <a:prstClr val="black"/>
                </a:solidFill>
              </a:rPr>
              <a:t>Reassessment</a:t>
            </a:r>
            <a:endParaRPr lang="en-US" sz="2400" b="1" dirty="0">
              <a:solidFill>
                <a:prstClr val="black"/>
              </a:solidFill>
            </a:endParaRPr>
          </a:p>
        </p:txBody>
      </p:sp>
      <p:sp>
        <p:nvSpPr>
          <p:cNvPr id="12" name="Down Arrow 11"/>
          <p:cNvSpPr/>
          <p:nvPr/>
        </p:nvSpPr>
        <p:spPr>
          <a:xfrm>
            <a:off x="7848600" y="3365718"/>
            <a:ext cx="1295400" cy="2958882"/>
          </a:xfrm>
          <a:prstGeom prst="downArrow">
            <a:avLst/>
          </a:prstGeom>
          <a:solidFill>
            <a:schemeClr val="accent2">
              <a:lumMod val="40000"/>
              <a:lumOff val="60000"/>
            </a:schemeClr>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defTabSz="914212">
              <a:lnSpc>
                <a:spcPct val="70000"/>
              </a:lnSpc>
            </a:pPr>
            <a:r>
              <a:rPr lang="en-US" sz="2800" b="1" dirty="0" smtClean="0">
                <a:solidFill>
                  <a:prstClr val="black"/>
                </a:solidFill>
              </a:rPr>
              <a:t>Nutrition Monitoring</a:t>
            </a:r>
            <a:endParaRPr lang="en-US" sz="2800" b="1" dirty="0">
              <a:solidFill>
                <a:prstClr val="black"/>
              </a:solidFill>
            </a:endParaRPr>
          </a:p>
        </p:txBody>
      </p:sp>
      <p:cxnSp>
        <p:nvCxnSpPr>
          <p:cNvPr id="14" name="Straight Connector 13"/>
          <p:cNvCxnSpPr/>
          <p:nvPr/>
        </p:nvCxnSpPr>
        <p:spPr>
          <a:xfrm>
            <a:off x="4289534" y="1179970"/>
            <a:ext cx="0" cy="420230"/>
          </a:xfrm>
          <a:prstGeom prst="line">
            <a:avLst/>
          </a:prstGeom>
          <a:ln w="57150">
            <a:solidFill>
              <a:srgbClr val="0033CC"/>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2328530" y="1600200"/>
            <a:ext cx="1981200" cy="484909"/>
          </a:xfrm>
          <a:prstGeom prst="straightConnector1">
            <a:avLst/>
          </a:prstGeom>
          <a:ln w="57150">
            <a:solidFill>
              <a:srgbClr val="0033CC"/>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4284035" y="1600200"/>
            <a:ext cx="1581150" cy="484909"/>
          </a:xfrm>
          <a:prstGeom prst="straightConnector1">
            <a:avLst/>
          </a:prstGeom>
          <a:ln w="57150">
            <a:solidFill>
              <a:srgbClr val="0033CC"/>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1905000" y="2667000"/>
            <a:ext cx="0" cy="681758"/>
          </a:xfrm>
          <a:prstGeom prst="straightConnector1">
            <a:avLst/>
          </a:prstGeom>
          <a:ln w="57150">
            <a:solidFill>
              <a:srgbClr val="0033CC"/>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5875794" y="2590800"/>
            <a:ext cx="10656" cy="487304"/>
          </a:xfrm>
          <a:prstGeom prst="straightConnector1">
            <a:avLst/>
          </a:prstGeom>
          <a:ln w="57150">
            <a:solidFill>
              <a:srgbClr val="0033CC"/>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5867400" y="3581400"/>
            <a:ext cx="0" cy="472339"/>
          </a:xfrm>
          <a:prstGeom prst="straightConnector1">
            <a:avLst/>
          </a:prstGeom>
          <a:ln w="57150">
            <a:solidFill>
              <a:srgbClr val="0033CC"/>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5886450" y="5603178"/>
            <a:ext cx="0" cy="416622"/>
          </a:xfrm>
          <a:prstGeom prst="straightConnector1">
            <a:avLst/>
          </a:prstGeom>
          <a:ln w="57150">
            <a:solidFill>
              <a:srgbClr val="0033CC"/>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76200" y="6369804"/>
            <a:ext cx="8397498" cy="523220"/>
          </a:xfrm>
          <a:prstGeom prst="rect">
            <a:avLst/>
          </a:prstGeom>
          <a:noFill/>
        </p:spPr>
        <p:txBody>
          <a:bodyPr wrap="square" rtlCol="0">
            <a:spAutoFit/>
          </a:bodyPr>
          <a:lstStyle/>
          <a:p>
            <a:pPr algn="r" defTabSz="914212"/>
            <a:r>
              <a:rPr lang="en-US" sz="1400" dirty="0" smtClean="0">
                <a:solidFill>
                  <a:prstClr val="black"/>
                </a:solidFill>
              </a:rPr>
              <a:t>Adapted from Clinical Pathways and Algorithms for Delivery of Parenteral and Enteral Nutrition Support in Adults. </a:t>
            </a:r>
            <a:br>
              <a:rPr lang="en-US" sz="1400" dirty="0" smtClean="0">
                <a:solidFill>
                  <a:prstClr val="black"/>
                </a:solidFill>
              </a:rPr>
            </a:br>
            <a:r>
              <a:rPr lang="en-US" sz="1400" dirty="0" smtClean="0">
                <a:solidFill>
                  <a:prstClr val="black"/>
                </a:solidFill>
              </a:rPr>
              <a:t>ASPEN; 1984:4.</a:t>
            </a:r>
            <a:endParaRPr lang="en-US" sz="1400" dirty="0">
              <a:solidFill>
                <a:prstClr val="black"/>
              </a:solidFill>
            </a:endParaRPr>
          </a:p>
        </p:txBody>
      </p:sp>
      <p:sp>
        <p:nvSpPr>
          <p:cNvPr id="3" name="Slide Number Placeholder 2"/>
          <p:cNvSpPr>
            <a:spLocks noGrp="1"/>
          </p:cNvSpPr>
          <p:nvPr>
            <p:ph type="sldNum" sz="quarter" idx="12"/>
          </p:nvPr>
        </p:nvSpPr>
        <p:spPr/>
        <p:txBody>
          <a:bodyPr/>
          <a:lstStyle/>
          <a:p>
            <a:fld id="{3F7EC1BB-3B74-414E-AEF6-730223DEF44C}" type="slidenum">
              <a:rPr lang="en-US" smtClean="0">
                <a:solidFill>
                  <a:prstClr val="black">
                    <a:tint val="75000"/>
                  </a:prstClr>
                </a:solidFill>
              </a:rPr>
              <a:pPr/>
              <a:t>8</a:t>
            </a:fld>
            <a:endParaRPr lang="en-US">
              <a:solidFill>
                <a:prstClr val="black">
                  <a:tint val="75000"/>
                </a:prstClr>
              </a:solidFill>
            </a:endParaRPr>
          </a:p>
        </p:txBody>
      </p:sp>
      <p:cxnSp>
        <p:nvCxnSpPr>
          <p:cNvPr id="16" name="Straight Arrow Connector 15"/>
          <p:cNvCxnSpPr/>
          <p:nvPr/>
        </p:nvCxnSpPr>
        <p:spPr>
          <a:xfrm flipH="1" flipV="1">
            <a:off x="3014330" y="2626643"/>
            <a:ext cx="1143001" cy="585986"/>
          </a:xfrm>
          <a:prstGeom prst="straightConnector1">
            <a:avLst/>
          </a:prstGeom>
          <a:ln w="57150">
            <a:solidFill>
              <a:srgbClr val="3333CC"/>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000500" y="4038600"/>
            <a:ext cx="3924300" cy="523220"/>
          </a:xfrm>
          <a:prstGeom prst="rect">
            <a:avLst/>
          </a:prstGeom>
          <a:solidFill>
            <a:schemeClr val="accent1">
              <a:lumMod val="40000"/>
              <a:lumOff val="60000"/>
            </a:schemeClr>
          </a:solidFill>
        </p:spPr>
        <p:txBody>
          <a:bodyPr wrap="square" rtlCol="0">
            <a:spAutoFit/>
          </a:bodyPr>
          <a:lstStyle/>
          <a:p>
            <a:pPr algn="ctr" defTabSz="914212"/>
            <a:r>
              <a:rPr lang="en-US" sz="2800" b="1" dirty="0" smtClean="0">
                <a:solidFill>
                  <a:srgbClr val="002060"/>
                </a:solidFill>
                <a:effectLst>
                  <a:outerShdw blurRad="38100" dist="38100" dir="2700000" algn="tl">
                    <a:srgbClr val="000000">
                      <a:alpha val="43137"/>
                    </a:srgbClr>
                  </a:outerShdw>
                </a:effectLst>
              </a:rPr>
              <a:t>At-Risk </a:t>
            </a:r>
            <a:r>
              <a:rPr lang="en-US" sz="2800" b="1" i="1" u="sng" dirty="0" smtClean="0">
                <a:solidFill>
                  <a:srgbClr val="002060"/>
                </a:solidFill>
              </a:rPr>
              <a:t>or</a:t>
            </a:r>
            <a:r>
              <a:rPr lang="en-US" sz="2800" b="1" dirty="0" smtClean="0">
                <a:solidFill>
                  <a:srgbClr val="002060"/>
                </a:solidFill>
                <a:effectLst>
                  <a:outerShdw blurRad="38100" dist="38100" dir="2700000" algn="tl">
                    <a:srgbClr val="000000">
                      <a:alpha val="43137"/>
                    </a:srgbClr>
                  </a:outerShdw>
                </a:effectLst>
              </a:rPr>
              <a:t> Malnourished</a:t>
            </a:r>
            <a:endParaRPr lang="en-US" sz="2800" b="1" dirty="0">
              <a:solidFill>
                <a:srgbClr val="002060"/>
              </a:solidFill>
              <a:effectLst>
                <a:outerShdw blurRad="38100" dist="38100" dir="2700000" algn="tl">
                  <a:srgbClr val="000000">
                    <a:alpha val="43137"/>
                  </a:srgbClr>
                </a:outerShdw>
              </a:effectLst>
            </a:endParaRPr>
          </a:p>
        </p:txBody>
      </p:sp>
      <p:cxnSp>
        <p:nvCxnSpPr>
          <p:cNvPr id="30" name="Straight Arrow Connector 29"/>
          <p:cNvCxnSpPr/>
          <p:nvPr/>
        </p:nvCxnSpPr>
        <p:spPr>
          <a:xfrm>
            <a:off x="5867400" y="4572000"/>
            <a:ext cx="0" cy="416622"/>
          </a:xfrm>
          <a:prstGeom prst="straightConnector1">
            <a:avLst/>
          </a:prstGeom>
          <a:ln w="57150">
            <a:solidFill>
              <a:srgbClr val="0033CC"/>
            </a:solidFill>
            <a:tailEnd type="arrow"/>
          </a:ln>
        </p:spPr>
        <p:style>
          <a:lnRef idx="1">
            <a:schemeClr val="accent1"/>
          </a:lnRef>
          <a:fillRef idx="0">
            <a:schemeClr val="accent1"/>
          </a:fillRef>
          <a:effectRef idx="0">
            <a:schemeClr val="accent1"/>
          </a:effectRef>
          <a:fontRef idx="minor">
            <a:schemeClr val="tx1"/>
          </a:fontRef>
        </p:style>
      </p:cxnSp>
      <p:sp>
        <p:nvSpPr>
          <p:cNvPr id="36" name="Oval 35"/>
          <p:cNvSpPr/>
          <p:nvPr/>
        </p:nvSpPr>
        <p:spPr>
          <a:xfrm rot="1507190">
            <a:off x="2492243" y="702321"/>
            <a:ext cx="5340531" cy="2923153"/>
          </a:xfrm>
          <a:prstGeom prst="ellipse">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ounded Rectangle 37"/>
          <p:cNvSpPr/>
          <p:nvPr/>
        </p:nvSpPr>
        <p:spPr>
          <a:xfrm>
            <a:off x="3844635" y="3750830"/>
            <a:ext cx="4156365" cy="1964170"/>
          </a:xfrm>
          <a:prstGeom prst="roundRect">
            <a:avLst/>
          </a:prstGeom>
          <a:noFill/>
          <a:ln w="762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39" name="Picture 2" descr="ผลการค้นหารูปภาพสำหรับ ke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95154" y="3631665"/>
            <a:ext cx="566860" cy="5593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5926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r="1823" b="53333"/>
          <a:stretch/>
        </p:blipFill>
        <p:spPr>
          <a:xfrm>
            <a:off x="1" y="1141312"/>
            <a:ext cx="9144000" cy="4426032"/>
          </a:xfrm>
          <a:prstGeom prst="rect">
            <a:avLst/>
          </a:prstGeom>
          <a:ln cmpd="sng">
            <a:solidFill>
              <a:schemeClr val="tx1"/>
            </a:solidFill>
          </a:ln>
        </p:spPr>
      </p:pic>
      <p:sp>
        <p:nvSpPr>
          <p:cNvPr id="6" name="Rectangle 5"/>
          <p:cNvSpPr/>
          <p:nvPr/>
        </p:nvSpPr>
        <p:spPr>
          <a:xfrm>
            <a:off x="228599" y="4271944"/>
            <a:ext cx="4635239" cy="457200"/>
          </a:xfrm>
          <a:prstGeom prst="rect">
            <a:avLst/>
          </a:prstGeom>
          <a:noFill/>
          <a:ln w="57150" cmpd="sng">
            <a:solidFill>
              <a:srgbClr val="0066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th-TH" sz="2800">
              <a:solidFill>
                <a:prstClr val="white"/>
              </a:solidFill>
            </a:endParaRPr>
          </a:p>
        </p:txBody>
      </p:sp>
      <p:sp>
        <p:nvSpPr>
          <p:cNvPr id="8" name="Rectangle 7"/>
          <p:cNvSpPr/>
          <p:nvPr/>
        </p:nvSpPr>
        <p:spPr>
          <a:xfrm>
            <a:off x="228600" y="4729144"/>
            <a:ext cx="4635238" cy="457200"/>
          </a:xfrm>
          <a:prstGeom prst="rect">
            <a:avLst/>
          </a:prstGeom>
          <a:noFill/>
          <a:ln w="57150" cmpd="sng">
            <a:solidFill>
              <a:srgbClr val="0066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th-TH" sz="2800">
              <a:solidFill>
                <a:prstClr val="white"/>
              </a:solidFill>
            </a:endParaRPr>
          </a:p>
        </p:txBody>
      </p:sp>
      <p:sp>
        <p:nvSpPr>
          <p:cNvPr id="9" name="Rectangle 8"/>
          <p:cNvSpPr/>
          <p:nvPr/>
        </p:nvSpPr>
        <p:spPr>
          <a:xfrm>
            <a:off x="4863838" y="4271944"/>
            <a:ext cx="4127761" cy="457200"/>
          </a:xfrm>
          <a:prstGeom prst="rect">
            <a:avLst/>
          </a:prstGeom>
          <a:noFill/>
          <a:ln w="57150" cmpd="sng">
            <a:solidFill>
              <a:srgbClr val="0066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th-TH" sz="2800">
              <a:solidFill>
                <a:prstClr val="white"/>
              </a:solidFill>
            </a:endParaRPr>
          </a:p>
        </p:txBody>
      </p:sp>
      <p:sp>
        <p:nvSpPr>
          <p:cNvPr id="10" name="Title 3"/>
          <p:cNvSpPr txBox="1">
            <a:spLocks/>
          </p:cNvSpPr>
          <p:nvPr/>
        </p:nvSpPr>
        <p:spPr>
          <a:xfrm>
            <a:off x="61452" y="5605444"/>
            <a:ext cx="9082548" cy="838200"/>
          </a:xfrm>
          <a:prstGeom prst="rect">
            <a:avLst/>
          </a:prstGeom>
          <a:solidFill>
            <a:srgbClr val="002060"/>
          </a:solidFill>
          <a:ln w="28575">
            <a:noFill/>
          </a:ln>
        </p:spPr>
        <p:txBody>
          <a:bodyPr vert="horz" lIns="91440" rIns="45720" rtlCol="0" anchor="ctr">
            <a:noAutofit/>
            <a:scene3d>
              <a:camera prst="orthographicFront"/>
              <a:lightRig rig="threePt" dir="t">
                <a:rot lat="0" lon="0" rev="4800000"/>
              </a:lightRig>
            </a:scene3d>
            <a:sp3d prstMaterial="matte">
              <a:bevelT w="50800" h="10160"/>
            </a:sp3d>
          </a:bodyPr>
          <a:lstStyle>
            <a:lvl1pPr algn="l" rtl="0" eaLnBrk="0" fontAlgn="base" hangingPunct="0">
              <a:spcBef>
                <a:spcPct val="0"/>
              </a:spcBef>
              <a:spcAft>
                <a:spcPct val="0"/>
              </a:spcAft>
              <a:defRPr sz="4500" b="1" kern="1200">
                <a:solidFill>
                  <a:srgbClr val="FFFF00"/>
                </a:solidFill>
                <a:latin typeface="+mj-lt"/>
                <a:ea typeface="+mj-ea"/>
                <a:cs typeface="+mj-cs"/>
              </a:defRPr>
            </a:lvl1pPr>
            <a:lvl2pPr algn="l" rtl="0" eaLnBrk="0" fontAlgn="base" hangingPunct="0">
              <a:spcBef>
                <a:spcPct val="0"/>
              </a:spcBef>
              <a:spcAft>
                <a:spcPct val="0"/>
              </a:spcAft>
              <a:defRPr sz="4500" b="1">
                <a:solidFill>
                  <a:srgbClr val="FFFF00"/>
                </a:solidFill>
                <a:latin typeface="Calibri" pitchFamily="34" charset="0"/>
                <a:cs typeface="Angsana New" pitchFamily="18" charset="-34"/>
              </a:defRPr>
            </a:lvl2pPr>
            <a:lvl3pPr algn="l" rtl="0" eaLnBrk="0" fontAlgn="base" hangingPunct="0">
              <a:spcBef>
                <a:spcPct val="0"/>
              </a:spcBef>
              <a:spcAft>
                <a:spcPct val="0"/>
              </a:spcAft>
              <a:defRPr sz="4500" b="1">
                <a:solidFill>
                  <a:srgbClr val="FFFF00"/>
                </a:solidFill>
                <a:latin typeface="Calibri" pitchFamily="34" charset="0"/>
                <a:cs typeface="Angsana New" pitchFamily="18" charset="-34"/>
              </a:defRPr>
            </a:lvl3pPr>
            <a:lvl4pPr algn="l" rtl="0" eaLnBrk="0" fontAlgn="base" hangingPunct="0">
              <a:spcBef>
                <a:spcPct val="0"/>
              </a:spcBef>
              <a:spcAft>
                <a:spcPct val="0"/>
              </a:spcAft>
              <a:defRPr sz="4500" b="1">
                <a:solidFill>
                  <a:srgbClr val="FFFF00"/>
                </a:solidFill>
                <a:latin typeface="Calibri" pitchFamily="34" charset="0"/>
                <a:cs typeface="Angsana New" pitchFamily="18" charset="-34"/>
              </a:defRPr>
            </a:lvl4pPr>
            <a:lvl5pPr algn="l" rtl="0" eaLnBrk="0" fontAlgn="base" hangingPunct="0">
              <a:spcBef>
                <a:spcPct val="0"/>
              </a:spcBef>
              <a:spcAft>
                <a:spcPct val="0"/>
              </a:spcAft>
              <a:defRPr sz="4500" b="1">
                <a:solidFill>
                  <a:srgbClr val="FFFF00"/>
                </a:solidFill>
                <a:latin typeface="Calibri" pitchFamily="34" charset="0"/>
                <a:cs typeface="Angsana New" pitchFamily="18" charset="-34"/>
              </a:defRPr>
            </a:lvl5pPr>
            <a:lvl6pPr marL="457200" algn="l" rtl="0" fontAlgn="base">
              <a:spcBef>
                <a:spcPct val="0"/>
              </a:spcBef>
              <a:spcAft>
                <a:spcPct val="0"/>
              </a:spcAft>
              <a:defRPr sz="4500" b="1">
                <a:solidFill>
                  <a:srgbClr val="FFFF00"/>
                </a:solidFill>
                <a:latin typeface="Calibri" pitchFamily="34" charset="0"/>
                <a:cs typeface="Angsana New" pitchFamily="18" charset="-34"/>
              </a:defRPr>
            </a:lvl6pPr>
            <a:lvl7pPr marL="914400" algn="l" rtl="0" fontAlgn="base">
              <a:spcBef>
                <a:spcPct val="0"/>
              </a:spcBef>
              <a:spcAft>
                <a:spcPct val="0"/>
              </a:spcAft>
              <a:defRPr sz="4500" b="1">
                <a:solidFill>
                  <a:srgbClr val="FFFF00"/>
                </a:solidFill>
                <a:latin typeface="Calibri" pitchFamily="34" charset="0"/>
                <a:cs typeface="Angsana New" pitchFamily="18" charset="-34"/>
              </a:defRPr>
            </a:lvl7pPr>
            <a:lvl8pPr marL="1371600" algn="l" rtl="0" fontAlgn="base">
              <a:spcBef>
                <a:spcPct val="0"/>
              </a:spcBef>
              <a:spcAft>
                <a:spcPct val="0"/>
              </a:spcAft>
              <a:defRPr sz="4500" b="1">
                <a:solidFill>
                  <a:srgbClr val="FFFF00"/>
                </a:solidFill>
                <a:latin typeface="Calibri" pitchFamily="34" charset="0"/>
                <a:cs typeface="Angsana New" pitchFamily="18" charset="-34"/>
              </a:defRPr>
            </a:lvl8pPr>
            <a:lvl9pPr marL="1828800" algn="l" rtl="0" fontAlgn="base">
              <a:spcBef>
                <a:spcPct val="0"/>
              </a:spcBef>
              <a:spcAft>
                <a:spcPct val="0"/>
              </a:spcAft>
              <a:defRPr sz="4500" b="1">
                <a:solidFill>
                  <a:srgbClr val="FFFF00"/>
                </a:solidFill>
                <a:latin typeface="Calibri" pitchFamily="34" charset="0"/>
                <a:cs typeface="Angsana New" pitchFamily="18" charset="-34"/>
              </a:defRPr>
            </a:lvl9pPr>
            <a:extLst/>
          </a:lstStyle>
          <a:p>
            <a:pPr algn="ctr" eaLnBrk="1" fontAlgn="auto" hangingPunct="1">
              <a:spcAft>
                <a:spcPts val="0"/>
              </a:spcAft>
              <a:defRPr/>
            </a:pPr>
            <a:r>
              <a:rPr lang="en-US" sz="4000" dirty="0" smtClean="0">
                <a:effectLst>
                  <a:outerShdw blurRad="38100" dist="38100" dir="2700000" algn="tl">
                    <a:srgbClr val="000000">
                      <a:alpha val="43137"/>
                    </a:srgbClr>
                  </a:outerShdw>
                </a:effectLst>
                <a:cs typeface="AngsanaUPC" panose="02020603050405020304" pitchFamily="18" charset="-34"/>
              </a:rPr>
              <a:t>If 2/4 “Yes” </a:t>
            </a:r>
            <a:r>
              <a:rPr lang="en-US" sz="4000" dirty="0" smtClean="0">
                <a:effectLst>
                  <a:outerShdw blurRad="38100" dist="38100" dir="2700000" algn="tl">
                    <a:srgbClr val="000000">
                      <a:alpha val="43137"/>
                    </a:srgbClr>
                  </a:outerShdw>
                </a:effectLst>
                <a:cs typeface="AngsanaUPC" panose="02020603050405020304" pitchFamily="18" charset="-34"/>
                <a:sym typeface="Wingdings" panose="05000000000000000000" pitchFamily="2" charset="2"/>
              </a:rPr>
              <a:t></a:t>
            </a:r>
            <a:r>
              <a:rPr lang="en-US" sz="4000" dirty="0" smtClean="0">
                <a:effectLst>
                  <a:outerShdw blurRad="38100" dist="38100" dir="2700000" algn="tl">
                    <a:srgbClr val="000000">
                      <a:alpha val="43137"/>
                    </a:srgbClr>
                  </a:outerShdw>
                </a:effectLst>
                <a:cs typeface="AngsanaUPC" panose="02020603050405020304" pitchFamily="18" charset="-34"/>
              </a:rPr>
              <a:t> Nutrition Assessment </a:t>
            </a:r>
            <a:endParaRPr lang="en-US" sz="4000" dirty="0">
              <a:effectLst>
                <a:outerShdw blurRad="38100" dist="38100" dir="2700000" algn="tl">
                  <a:srgbClr val="000000">
                    <a:alpha val="43137"/>
                  </a:srgbClr>
                </a:outerShdw>
              </a:effectLst>
              <a:cs typeface="AngsanaUPC" panose="02020603050405020304" pitchFamily="18" charset="-34"/>
            </a:endParaRPr>
          </a:p>
        </p:txBody>
      </p:sp>
      <p:sp>
        <p:nvSpPr>
          <p:cNvPr id="11" name="Rectangle 10"/>
          <p:cNvSpPr/>
          <p:nvPr/>
        </p:nvSpPr>
        <p:spPr>
          <a:xfrm>
            <a:off x="4863838" y="4744048"/>
            <a:ext cx="4127761" cy="457200"/>
          </a:xfrm>
          <a:prstGeom prst="rect">
            <a:avLst/>
          </a:prstGeom>
          <a:noFill/>
          <a:ln w="57150" cmpd="sng">
            <a:solidFill>
              <a:srgbClr val="0066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th-TH" sz="2800">
              <a:solidFill>
                <a:prstClr val="white"/>
              </a:solidFill>
            </a:endParaRPr>
          </a:p>
        </p:txBody>
      </p:sp>
      <p:pic>
        <p:nvPicPr>
          <p:cNvPr id="12" name="Picture 3" descr="D:\127 Samitti Ch\SPENT\logo Spent B.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5416"/>
          <a:stretch/>
        </p:blipFill>
        <p:spPr bwMode="auto">
          <a:xfrm>
            <a:off x="4188857" y="76201"/>
            <a:ext cx="1431024" cy="103653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D:\127 Samitti Ch\SPENT\logo Spent B.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5416"/>
          <a:stretch/>
        </p:blipFill>
        <p:spPr bwMode="auto">
          <a:xfrm>
            <a:off x="7075345" y="76200"/>
            <a:ext cx="1431024" cy="103653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D:\127 Samitti Ch\SPENT\logo Spent B.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5416"/>
          <a:stretch/>
        </p:blipFill>
        <p:spPr bwMode="auto">
          <a:xfrm>
            <a:off x="1025190" y="76201"/>
            <a:ext cx="1431024" cy="103653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33400" y="6477000"/>
            <a:ext cx="8534400" cy="461665"/>
          </a:xfrm>
          <a:prstGeom prst="rect">
            <a:avLst/>
          </a:prstGeom>
          <a:noFill/>
        </p:spPr>
        <p:txBody>
          <a:bodyPr wrap="square" rtlCol="0">
            <a:spAutoFit/>
          </a:bodyPr>
          <a:lstStyle/>
          <a:p>
            <a:pPr algn="r"/>
            <a:r>
              <a:rPr lang="th-TH" sz="2400" b="1" dirty="0">
                <a:solidFill>
                  <a:prstClr val="black"/>
                </a:solidFill>
                <a:latin typeface="CordiaUPC" panose="020B0304020202020204" pitchFamily="34" charset="-34"/>
                <a:cs typeface="CordiaUPC" panose="020B0304020202020204" pitchFamily="34" charset="-34"/>
              </a:rPr>
              <a:t>สมาคมผู้ให้อาหารทางหลอดเลือดดำและทางเดินอาหารแห่งประเทศ</a:t>
            </a:r>
            <a:r>
              <a:rPr lang="th-TH" sz="2400" b="1" dirty="0" smtClean="0">
                <a:solidFill>
                  <a:prstClr val="black"/>
                </a:solidFill>
                <a:latin typeface="CordiaUPC" panose="020B0304020202020204" pitchFamily="34" charset="-34"/>
                <a:cs typeface="CordiaUPC" panose="020B0304020202020204" pitchFamily="34" charset="-34"/>
              </a:rPr>
              <a:t>ไทย </a:t>
            </a:r>
            <a:r>
              <a:rPr lang="en-US" sz="2400" b="1" dirty="0" smtClean="0">
                <a:solidFill>
                  <a:prstClr val="black"/>
                </a:solidFill>
                <a:latin typeface="CordiaUPC" panose="020B0304020202020204" pitchFamily="34" charset="-34"/>
                <a:cs typeface="CordiaUPC" panose="020B0304020202020204" pitchFamily="34" charset="-34"/>
              </a:rPr>
              <a:t>(SPENT)</a:t>
            </a:r>
            <a:endParaRPr lang="en-US" sz="2400" b="1" dirty="0">
              <a:solidFill>
                <a:prstClr val="black"/>
              </a:solidFill>
              <a:latin typeface="CordiaUPC" panose="020B0304020202020204" pitchFamily="34" charset="-34"/>
              <a:cs typeface="CordiaUPC" panose="020B0304020202020204" pitchFamily="34" charset="-34"/>
            </a:endParaRPr>
          </a:p>
        </p:txBody>
      </p:sp>
    </p:spTree>
    <p:extLst>
      <p:ext uri="{BB962C8B-B14F-4D97-AF65-F5344CB8AC3E}">
        <p14:creationId xmlns:p14="http://schemas.microsoft.com/office/powerpoint/2010/main" val="2339322612"/>
      </p:ext>
    </p:extLst>
  </p:cSld>
  <p:clrMapOvr>
    <a:masterClrMapping/>
  </p:clrMapOvr>
  <p:timing>
    <p:tnLst>
      <p:par>
        <p:cTn id="1" dur="indefinite" restart="never" nodeType="tmRoot"/>
      </p:par>
    </p:tnLst>
  </p:timing>
</p:sld>
</file>

<file path=ppt/theme/_rels/theme15.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Technic">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11.xml><?xml version="1.0" encoding="utf-8"?>
<a:theme xmlns:a="http://schemas.openxmlformats.org/drawingml/2006/main" name="1_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12.xml><?xml version="1.0" encoding="utf-8"?>
<a:theme xmlns:a="http://schemas.openxmlformats.org/drawingml/2006/main" name="2_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13.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3_Techn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15.xml><?xml version="1.0" encoding="utf-8"?>
<a:theme xmlns:a="http://schemas.openxmlformats.org/drawingml/2006/main" name="Grid">
  <a:themeElements>
    <a:clrScheme name="Custom 3">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16.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1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8_Office Theme">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5_Technic">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9.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209</TotalTime>
  <Words>2202</Words>
  <Application>Microsoft Office PowerPoint</Application>
  <PresentationFormat>On-screen Show (4:3)</PresentationFormat>
  <Paragraphs>690</Paragraphs>
  <Slides>42</Slides>
  <Notes>10</Notes>
  <HiddenSlides>0</HiddenSlides>
  <MMClips>0</MMClips>
  <ScaleCrop>false</ScaleCrop>
  <HeadingPairs>
    <vt:vector size="4" baseType="variant">
      <vt:variant>
        <vt:lpstr>Theme</vt:lpstr>
      </vt:variant>
      <vt:variant>
        <vt:i4>18</vt:i4>
      </vt:variant>
      <vt:variant>
        <vt:lpstr>Slide Titles</vt:lpstr>
      </vt:variant>
      <vt:variant>
        <vt:i4>42</vt:i4>
      </vt:variant>
    </vt:vector>
  </HeadingPairs>
  <TitlesOfParts>
    <vt:vector size="60" baseType="lpstr">
      <vt:lpstr>Office Theme</vt:lpstr>
      <vt:lpstr>1_Office Theme</vt:lpstr>
      <vt:lpstr>6_Office Theme</vt:lpstr>
      <vt:lpstr>7_Office Theme</vt:lpstr>
      <vt:lpstr>8_Office Theme</vt:lpstr>
      <vt:lpstr>2_Office Theme</vt:lpstr>
      <vt:lpstr>3_Office Theme</vt:lpstr>
      <vt:lpstr>5_Technic</vt:lpstr>
      <vt:lpstr>4_Office Theme</vt:lpstr>
      <vt:lpstr>Technic</vt:lpstr>
      <vt:lpstr>1_Technic</vt:lpstr>
      <vt:lpstr>2_Technic</vt:lpstr>
      <vt:lpstr>5_Office Theme</vt:lpstr>
      <vt:lpstr>3_Technic</vt:lpstr>
      <vt:lpstr>Grid</vt:lpstr>
      <vt:lpstr>9_Office Theme</vt:lpstr>
      <vt:lpstr>10_Office Theme</vt:lpstr>
      <vt:lpstr>11_Office Theme</vt:lpstr>
      <vt:lpstr>Parenteral Nutrition (PN)</vt:lpstr>
      <vt:lpstr>OUTLINE</vt:lpstr>
      <vt:lpstr>OUTLINE</vt:lpstr>
      <vt:lpstr>Definition: Nutrition Support</vt:lpstr>
      <vt:lpstr>Objectives of Nutritional Support</vt:lpstr>
      <vt:lpstr>OUTLINE</vt:lpstr>
      <vt:lpstr>Plan for Nutritional Therapy</vt:lpstr>
      <vt:lpstr>Algorithm for Delivery of Nutrition Therapy</vt:lpstr>
      <vt:lpstr>PowerPoint Presentation</vt:lpstr>
      <vt:lpstr>PowerPoint Presentation</vt:lpstr>
      <vt:lpstr>Algorithm for Delivery of Nutrition Therapy</vt:lpstr>
      <vt:lpstr>Major goals for Nutrition Intervention</vt:lpstr>
      <vt:lpstr>Daily  Requirements</vt:lpstr>
      <vt:lpstr>The Basic Principle</vt:lpstr>
      <vt:lpstr>PowerPoint Presentation</vt:lpstr>
      <vt:lpstr>PowerPoint Presentation</vt:lpstr>
      <vt:lpstr>Feeding Approaches</vt:lpstr>
      <vt:lpstr>OUTLINE</vt:lpstr>
      <vt:lpstr>Route of Administration</vt:lpstr>
      <vt:lpstr>PowerPoint Presentation</vt:lpstr>
      <vt:lpstr>Parenteral Nutrition (PN)</vt:lpstr>
      <vt:lpstr>Macronutrients</vt:lpstr>
      <vt:lpstr>PN Exercise</vt:lpstr>
      <vt:lpstr>PN Exercise</vt:lpstr>
      <vt:lpstr>All-in-1 Commercial Peripheral PN</vt:lpstr>
      <vt:lpstr>All-in-1 Commercial Central PN</vt:lpstr>
      <vt:lpstr>Requirements for Maintenance  ENTERAL Vitamin and Trace Element Intakes for Adults : For maintaining already normal circulating vitamin levels</vt:lpstr>
      <vt:lpstr>Requirements for Maintenance  PARENTERAL Vitamin Intakes : For maintaining already normal circulating vitamin levels</vt:lpstr>
      <vt:lpstr>Evolution of PN Concept</vt:lpstr>
      <vt:lpstr>OUTLINE</vt:lpstr>
      <vt:lpstr>Conclusions: Benefit of PN</vt:lpstr>
      <vt:lpstr>Conclusions</vt:lpstr>
      <vt:lpstr>QUESTIONS ??? </vt:lpstr>
      <vt:lpstr>Example: Female 50 kgs in ICU, stable Daily requirements = ?</vt:lpstr>
      <vt:lpstr>PowerPoint Presentation</vt:lpstr>
      <vt:lpstr>Commercial PN formula</vt:lpstr>
      <vt:lpstr>Commercial PN formula</vt:lpstr>
      <vt:lpstr>Commercial PN formula</vt:lpstr>
      <vt:lpstr>Commercial PN formula</vt:lpstr>
      <vt:lpstr>Commercial PN formula</vt:lpstr>
      <vt:lpstr>Commercial PN formula</vt:lpstr>
      <vt:lpstr>QUESTIONS ???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Parenteral Nutrition (PN)</dc:title>
  <dc:creator/>
  <cp:lastModifiedBy>@ct</cp:lastModifiedBy>
  <cp:revision>4</cp:revision>
  <dcterms:created xsi:type="dcterms:W3CDTF">2006-08-16T00:00:00Z</dcterms:created>
  <dcterms:modified xsi:type="dcterms:W3CDTF">2017-08-18T01:07:26Z</dcterms:modified>
</cp:coreProperties>
</file>